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73" r:id="rId3"/>
    <p:sldId id="260" r:id="rId4"/>
    <p:sldId id="258" r:id="rId5"/>
    <p:sldId id="259" r:id="rId6"/>
    <p:sldId id="263" r:id="rId7"/>
    <p:sldId id="265" r:id="rId8"/>
    <p:sldId id="262" r:id="rId9"/>
    <p:sldId id="257" r:id="rId10"/>
    <p:sldId id="274" r:id="rId11"/>
    <p:sldId id="264" r:id="rId12"/>
    <p:sldId id="267" r:id="rId13"/>
    <p:sldId id="266" r:id="rId14"/>
    <p:sldId id="268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</p:sldIdLst>
  <p:sldSz cx="18288000" cy="10287000"/>
  <p:notesSz cx="6858000" cy="9144000"/>
  <p:embeddedFontLst>
    <p:embeddedFont>
      <p:font typeface="Agency FB" panose="020B0503020202020204" pitchFamily="34" charset="0"/>
      <p:regular r:id="rId25"/>
      <p:bold r:id="rId26"/>
    </p:embeddedFont>
    <p:embeddedFont>
      <p:font typeface="Cocomat Pro Heavy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B233E4-430D-F570-792D-7F944594F5C2}" name="Breutinger, Barbara" initials="BB" userId="S::bije223@uky.edu::d94b40cd-1429-4173-971c-a22544ca22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0119E-66AD-4181-AF78-CEB634100274}" v="11" dt="2025-07-07T03:36:27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82725" autoAdjust="0"/>
  </p:normalViewPr>
  <p:slideViewPr>
    <p:cSldViewPr>
      <p:cViewPr varScale="1">
        <p:scale>
          <a:sx n="40" d="100"/>
          <a:sy n="40" d="100"/>
        </p:scale>
        <p:origin x="12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4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6B157-C528-4FDB-AF89-A08C9FE5E28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FF7881-B602-421E-9AC0-93809618D20B}">
      <dgm:prSet phldrT="[Text]"/>
      <dgm:spPr>
        <a:xfrm>
          <a:off x="396715" y="260070"/>
          <a:ext cx="5325485" cy="5199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President</a:t>
          </a:r>
        </a:p>
      </dgm:t>
    </dgm:pt>
    <dgm:pt modelId="{9AC33093-8ECA-4D2F-991A-06489B7857F6}" type="parTrans" cxnId="{4BD84B9D-5C71-4799-9E4D-E6400382E9C5}">
      <dgm:prSet/>
      <dgm:spPr/>
      <dgm:t>
        <a:bodyPr/>
        <a:lstStyle/>
        <a:p>
          <a:endParaRPr lang="en-US"/>
        </a:p>
      </dgm:t>
    </dgm:pt>
    <dgm:pt modelId="{952D1493-F261-4A14-848E-35F76A75B3CA}" type="sibTrans" cxnId="{4BD84B9D-5C71-4799-9E4D-E6400382E9C5}">
      <dgm:prSet/>
      <dgm:spPr>
        <a:xfrm>
          <a:off x="-5583920" y="-854851"/>
          <a:ext cx="6648371" cy="6648371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9D1103FC-BEA6-416F-8BDA-E35BE3E9A0B3}">
      <dgm:prSet phldrT="[Text]"/>
      <dgm:spPr>
        <a:xfrm>
          <a:off x="824404" y="1039886"/>
          <a:ext cx="4897796" cy="5199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1st Vice President</a:t>
          </a:r>
        </a:p>
      </dgm:t>
    </dgm:pt>
    <dgm:pt modelId="{2559E098-353A-489B-9431-F1F35CA2378B}" type="parTrans" cxnId="{DC84FEDA-9451-42F9-BDEC-7ED528D6A9CE}">
      <dgm:prSet/>
      <dgm:spPr/>
      <dgm:t>
        <a:bodyPr/>
        <a:lstStyle/>
        <a:p>
          <a:endParaRPr lang="en-US"/>
        </a:p>
      </dgm:t>
    </dgm:pt>
    <dgm:pt modelId="{459F97F7-7A7A-4CAF-9674-C9B61269906E}" type="sibTrans" cxnId="{DC84FEDA-9451-42F9-BDEC-7ED528D6A9CE}">
      <dgm:prSet/>
      <dgm:spPr/>
      <dgm:t>
        <a:bodyPr/>
        <a:lstStyle/>
        <a:p>
          <a:endParaRPr lang="en-US"/>
        </a:p>
      </dgm:t>
    </dgm:pt>
    <dgm:pt modelId="{4742EBA0-0409-42B2-A0F7-8E8AF3818EA4}">
      <dgm:prSet phldrT="[Text]"/>
      <dgm:spPr>
        <a:xfrm>
          <a:off x="1019975" y="1819701"/>
          <a:ext cx="4702225" cy="5199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2nd Vice President</a:t>
          </a:r>
        </a:p>
      </dgm:t>
    </dgm:pt>
    <dgm:pt modelId="{E948EA03-6011-42D8-B374-963D4B4E33E2}" type="parTrans" cxnId="{F35D855E-DCFF-4B66-80C3-FE1E6EAEE16D}">
      <dgm:prSet/>
      <dgm:spPr/>
      <dgm:t>
        <a:bodyPr/>
        <a:lstStyle/>
        <a:p>
          <a:endParaRPr lang="en-US"/>
        </a:p>
      </dgm:t>
    </dgm:pt>
    <dgm:pt modelId="{BF2504E5-0DB3-4062-9FE0-F23F63B6CCAA}" type="sibTrans" cxnId="{F35D855E-DCFF-4B66-80C3-FE1E6EAEE16D}">
      <dgm:prSet/>
      <dgm:spPr/>
      <dgm:t>
        <a:bodyPr/>
        <a:lstStyle/>
        <a:p>
          <a:endParaRPr lang="en-US"/>
        </a:p>
      </dgm:t>
    </dgm:pt>
    <dgm:pt modelId="{78D9830C-FE83-4494-A2AB-B68D11DC4A66}">
      <dgm:prSet/>
      <dgm:spPr>
        <a:xfrm>
          <a:off x="1019975" y="2599023"/>
          <a:ext cx="4702225" cy="5199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Secretary</a:t>
          </a:r>
        </a:p>
      </dgm:t>
    </dgm:pt>
    <dgm:pt modelId="{75617282-6C52-445C-A522-AD33C9609E77}" type="parTrans" cxnId="{53996017-FBF4-4706-A893-9D4FD0F4DC7A}">
      <dgm:prSet/>
      <dgm:spPr/>
      <dgm:t>
        <a:bodyPr/>
        <a:lstStyle/>
        <a:p>
          <a:endParaRPr lang="en-US"/>
        </a:p>
      </dgm:t>
    </dgm:pt>
    <dgm:pt modelId="{7D450EA1-F8BF-4B7F-8AE3-55ABA853A415}" type="sibTrans" cxnId="{53996017-FBF4-4706-A893-9D4FD0F4DC7A}">
      <dgm:prSet/>
      <dgm:spPr/>
      <dgm:t>
        <a:bodyPr/>
        <a:lstStyle/>
        <a:p>
          <a:endParaRPr lang="en-US"/>
        </a:p>
      </dgm:t>
    </dgm:pt>
    <dgm:pt modelId="{07BF1CDF-2783-4360-8F7F-21C0386EC5A4}">
      <dgm:prSet/>
      <dgm:spPr>
        <a:xfrm>
          <a:off x="824404" y="3378839"/>
          <a:ext cx="4897796" cy="5199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Treasurer</a:t>
          </a:r>
        </a:p>
      </dgm:t>
    </dgm:pt>
    <dgm:pt modelId="{1F933D30-39C6-4921-9A47-B30911BE9B71}" type="parTrans" cxnId="{9C923380-CD31-46EC-AAE4-DA7DD6AF3410}">
      <dgm:prSet/>
      <dgm:spPr/>
      <dgm:t>
        <a:bodyPr/>
        <a:lstStyle/>
        <a:p>
          <a:endParaRPr lang="en-US"/>
        </a:p>
      </dgm:t>
    </dgm:pt>
    <dgm:pt modelId="{0EEEB086-2F79-4C2F-BC3A-5278A37ED36F}" type="sibTrans" cxnId="{9C923380-CD31-46EC-AAE4-DA7DD6AF3410}">
      <dgm:prSet/>
      <dgm:spPr/>
      <dgm:t>
        <a:bodyPr/>
        <a:lstStyle/>
        <a:p>
          <a:endParaRPr lang="en-US"/>
        </a:p>
      </dgm:t>
    </dgm:pt>
    <dgm:pt modelId="{A6473923-C31A-4991-AF2A-0E808BE6A932}">
      <dgm:prSet/>
      <dgm:spPr>
        <a:xfrm>
          <a:off x="396715" y="4158655"/>
          <a:ext cx="5325485" cy="5199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President Elect</a:t>
          </a:r>
        </a:p>
      </dgm:t>
    </dgm:pt>
    <dgm:pt modelId="{58445538-CE70-4ACD-963D-6C8FD288D84B}" type="parTrans" cxnId="{D26514E9-7361-4D61-AA29-4C9218B35914}">
      <dgm:prSet/>
      <dgm:spPr/>
      <dgm:t>
        <a:bodyPr/>
        <a:lstStyle/>
        <a:p>
          <a:endParaRPr lang="en-US"/>
        </a:p>
      </dgm:t>
    </dgm:pt>
    <dgm:pt modelId="{381DB644-A68E-4BA9-9A63-55670D8271A2}" type="sibTrans" cxnId="{D26514E9-7361-4D61-AA29-4C9218B35914}">
      <dgm:prSet/>
      <dgm:spPr/>
      <dgm:t>
        <a:bodyPr/>
        <a:lstStyle/>
        <a:p>
          <a:endParaRPr lang="en-US"/>
        </a:p>
      </dgm:t>
    </dgm:pt>
    <dgm:pt modelId="{4CA917BE-840E-4650-8841-F4AFE33971DE}" type="pres">
      <dgm:prSet presAssocID="{3866B157-C528-4FDB-AF89-A08C9FE5E28A}" presName="Name0" presStyleCnt="0">
        <dgm:presLayoutVars>
          <dgm:chMax val="7"/>
          <dgm:chPref val="7"/>
          <dgm:dir/>
        </dgm:presLayoutVars>
      </dgm:prSet>
      <dgm:spPr/>
    </dgm:pt>
    <dgm:pt modelId="{55685A28-2398-4B43-B88A-BFE2460C9779}" type="pres">
      <dgm:prSet presAssocID="{3866B157-C528-4FDB-AF89-A08C9FE5E28A}" presName="Name1" presStyleCnt="0"/>
      <dgm:spPr/>
    </dgm:pt>
    <dgm:pt modelId="{BB6052F0-09AC-41C5-956C-A71DAA7DF21E}" type="pres">
      <dgm:prSet presAssocID="{3866B157-C528-4FDB-AF89-A08C9FE5E28A}" presName="cycle" presStyleCnt="0"/>
      <dgm:spPr/>
    </dgm:pt>
    <dgm:pt modelId="{9879D5E9-2392-4ADC-A28F-B460159DF032}" type="pres">
      <dgm:prSet presAssocID="{3866B157-C528-4FDB-AF89-A08C9FE5E28A}" presName="srcNode" presStyleLbl="node1" presStyleIdx="0" presStyleCnt="6"/>
      <dgm:spPr/>
    </dgm:pt>
    <dgm:pt modelId="{96AC0E9F-293E-442B-AC29-60379BA69243}" type="pres">
      <dgm:prSet presAssocID="{3866B157-C528-4FDB-AF89-A08C9FE5E28A}" presName="conn" presStyleLbl="parChTrans1D2" presStyleIdx="0" presStyleCnt="1"/>
      <dgm:spPr/>
    </dgm:pt>
    <dgm:pt modelId="{C462A686-2197-46E2-A29F-5047C0D93B0E}" type="pres">
      <dgm:prSet presAssocID="{3866B157-C528-4FDB-AF89-A08C9FE5E28A}" presName="extraNode" presStyleLbl="node1" presStyleIdx="0" presStyleCnt="6"/>
      <dgm:spPr/>
    </dgm:pt>
    <dgm:pt modelId="{C4E4CDC7-B13E-45E0-A72F-4D8FA0766B67}" type="pres">
      <dgm:prSet presAssocID="{3866B157-C528-4FDB-AF89-A08C9FE5E28A}" presName="dstNode" presStyleLbl="node1" presStyleIdx="0" presStyleCnt="6"/>
      <dgm:spPr/>
    </dgm:pt>
    <dgm:pt modelId="{E5A3F47E-7174-4037-ACD8-3D28938341D7}" type="pres">
      <dgm:prSet presAssocID="{5BFF7881-B602-421E-9AC0-93809618D20B}" presName="text_1" presStyleLbl="node1" presStyleIdx="0" presStyleCnt="6">
        <dgm:presLayoutVars>
          <dgm:bulletEnabled val="1"/>
        </dgm:presLayoutVars>
      </dgm:prSet>
      <dgm:spPr/>
    </dgm:pt>
    <dgm:pt modelId="{922D7939-71BA-4B7C-BFB4-940C7B4768F4}" type="pres">
      <dgm:prSet presAssocID="{5BFF7881-B602-421E-9AC0-93809618D20B}" presName="accent_1" presStyleCnt="0"/>
      <dgm:spPr/>
    </dgm:pt>
    <dgm:pt modelId="{DEB0BAFE-F96E-401A-85E9-4F44AF881B91}" type="pres">
      <dgm:prSet presAssocID="{5BFF7881-B602-421E-9AC0-93809618D20B}" presName="accentRepeatNode" presStyleLbl="solidFgAcc1" presStyleIdx="0" presStyleCnt="6"/>
      <dgm:spPr>
        <a:xfrm>
          <a:off x="71751" y="195077"/>
          <a:ext cx="649928" cy="64992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A0A7AE9-4CE5-400F-BE11-8E0514F65352}" type="pres">
      <dgm:prSet presAssocID="{9D1103FC-BEA6-416F-8BDA-E35BE3E9A0B3}" presName="text_2" presStyleLbl="node1" presStyleIdx="1" presStyleCnt="6">
        <dgm:presLayoutVars>
          <dgm:bulletEnabled val="1"/>
        </dgm:presLayoutVars>
      </dgm:prSet>
      <dgm:spPr/>
    </dgm:pt>
    <dgm:pt modelId="{C4A55A22-C705-4AA6-89EC-1E2E1EE19C65}" type="pres">
      <dgm:prSet presAssocID="{9D1103FC-BEA6-416F-8BDA-E35BE3E9A0B3}" presName="accent_2" presStyleCnt="0"/>
      <dgm:spPr/>
    </dgm:pt>
    <dgm:pt modelId="{BDA765A0-502C-42EE-B3AD-6D655334E78E}" type="pres">
      <dgm:prSet presAssocID="{9D1103FC-BEA6-416F-8BDA-E35BE3E9A0B3}" presName="accentRepeatNode" presStyleLbl="solidFgAcc1" presStyleIdx="1" presStyleCnt="6"/>
      <dgm:spPr>
        <a:xfrm>
          <a:off x="499439" y="974893"/>
          <a:ext cx="649928" cy="64992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2997C78-39E0-44B7-AD4F-CCD1E098565B}" type="pres">
      <dgm:prSet presAssocID="{4742EBA0-0409-42B2-A0F7-8E8AF3818EA4}" presName="text_3" presStyleLbl="node1" presStyleIdx="2" presStyleCnt="6">
        <dgm:presLayoutVars>
          <dgm:bulletEnabled val="1"/>
        </dgm:presLayoutVars>
      </dgm:prSet>
      <dgm:spPr/>
    </dgm:pt>
    <dgm:pt modelId="{D59133AE-7461-4904-B288-0A4AA29B7699}" type="pres">
      <dgm:prSet presAssocID="{4742EBA0-0409-42B2-A0F7-8E8AF3818EA4}" presName="accent_3" presStyleCnt="0"/>
      <dgm:spPr/>
    </dgm:pt>
    <dgm:pt modelId="{0E64689D-3708-4ACA-A6CB-49B7E6840DE5}" type="pres">
      <dgm:prSet presAssocID="{4742EBA0-0409-42B2-A0F7-8E8AF3818EA4}" presName="accentRepeatNode" presStyleLbl="solidFgAcc1" presStyleIdx="2" presStyleCnt="6"/>
      <dgm:spPr>
        <a:xfrm>
          <a:off x="695011" y="1754709"/>
          <a:ext cx="649928" cy="64992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A5D7CBF-44DA-45E7-8A6E-D6B52FF82A8F}" type="pres">
      <dgm:prSet presAssocID="{78D9830C-FE83-4494-A2AB-B68D11DC4A66}" presName="text_4" presStyleLbl="node1" presStyleIdx="3" presStyleCnt="6">
        <dgm:presLayoutVars>
          <dgm:bulletEnabled val="1"/>
        </dgm:presLayoutVars>
      </dgm:prSet>
      <dgm:spPr/>
    </dgm:pt>
    <dgm:pt modelId="{BE0B9BC8-4AFA-478B-A403-41A09BAB3199}" type="pres">
      <dgm:prSet presAssocID="{78D9830C-FE83-4494-A2AB-B68D11DC4A66}" presName="accent_4" presStyleCnt="0"/>
      <dgm:spPr/>
    </dgm:pt>
    <dgm:pt modelId="{55C83DA6-86B1-4A03-829B-A665AA32EC7D}" type="pres">
      <dgm:prSet presAssocID="{78D9830C-FE83-4494-A2AB-B68D11DC4A66}" presName="accentRepeatNode" presStyleLbl="solidFgAcc1" presStyleIdx="3" presStyleCnt="6"/>
      <dgm:spPr>
        <a:xfrm>
          <a:off x="695011" y="2534031"/>
          <a:ext cx="649928" cy="64992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E34B368-2F47-452E-9AE1-B249562A5C9E}" type="pres">
      <dgm:prSet presAssocID="{07BF1CDF-2783-4360-8F7F-21C0386EC5A4}" presName="text_5" presStyleLbl="node1" presStyleIdx="4" presStyleCnt="6">
        <dgm:presLayoutVars>
          <dgm:bulletEnabled val="1"/>
        </dgm:presLayoutVars>
      </dgm:prSet>
      <dgm:spPr/>
    </dgm:pt>
    <dgm:pt modelId="{AA491242-AF29-48C2-9BD1-71F6E2C1258A}" type="pres">
      <dgm:prSet presAssocID="{07BF1CDF-2783-4360-8F7F-21C0386EC5A4}" presName="accent_5" presStyleCnt="0"/>
      <dgm:spPr/>
    </dgm:pt>
    <dgm:pt modelId="{08CE36AC-C910-4ACB-AC62-A9C208FCC497}" type="pres">
      <dgm:prSet presAssocID="{07BF1CDF-2783-4360-8F7F-21C0386EC5A4}" presName="accentRepeatNode" presStyleLbl="solidFgAcc1" presStyleIdx="4" presStyleCnt="6"/>
      <dgm:spPr>
        <a:xfrm>
          <a:off x="499439" y="3313846"/>
          <a:ext cx="649928" cy="64992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C6988D-FAE8-4A65-BAF0-FB3BA5CA6FC0}" type="pres">
      <dgm:prSet presAssocID="{A6473923-C31A-4991-AF2A-0E808BE6A932}" presName="text_6" presStyleLbl="node1" presStyleIdx="5" presStyleCnt="6">
        <dgm:presLayoutVars>
          <dgm:bulletEnabled val="1"/>
        </dgm:presLayoutVars>
      </dgm:prSet>
      <dgm:spPr/>
    </dgm:pt>
    <dgm:pt modelId="{01436F0A-D61C-4E7A-A5FE-3DCA5CA29057}" type="pres">
      <dgm:prSet presAssocID="{A6473923-C31A-4991-AF2A-0E808BE6A932}" presName="accent_6" presStyleCnt="0"/>
      <dgm:spPr/>
    </dgm:pt>
    <dgm:pt modelId="{C97FF4B0-E1C5-42AD-A440-0DD4F40BEBC3}" type="pres">
      <dgm:prSet presAssocID="{A6473923-C31A-4991-AF2A-0E808BE6A932}" presName="accentRepeatNode" presStyleLbl="solidFgAcc1" presStyleIdx="5" presStyleCnt="6"/>
      <dgm:spPr>
        <a:xfrm>
          <a:off x="71751" y="4093662"/>
          <a:ext cx="649928" cy="64992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4FD25A13-5B0C-4664-B6CB-3010D17015AD}" type="presOf" srcId="{07BF1CDF-2783-4360-8F7F-21C0386EC5A4}" destId="{4E34B368-2F47-452E-9AE1-B249562A5C9E}" srcOrd="0" destOrd="0" presId="urn:microsoft.com/office/officeart/2008/layout/VerticalCurvedList"/>
    <dgm:cxn modelId="{53996017-FBF4-4706-A893-9D4FD0F4DC7A}" srcId="{3866B157-C528-4FDB-AF89-A08C9FE5E28A}" destId="{78D9830C-FE83-4494-A2AB-B68D11DC4A66}" srcOrd="3" destOrd="0" parTransId="{75617282-6C52-445C-A522-AD33C9609E77}" sibTransId="{7D450EA1-F8BF-4B7F-8AE3-55ABA853A415}"/>
    <dgm:cxn modelId="{5E9C3A22-1ACE-415F-BAFB-5892C7D5636A}" type="presOf" srcId="{78D9830C-FE83-4494-A2AB-B68D11DC4A66}" destId="{CA5D7CBF-44DA-45E7-8A6E-D6B52FF82A8F}" srcOrd="0" destOrd="0" presId="urn:microsoft.com/office/officeart/2008/layout/VerticalCurvedList"/>
    <dgm:cxn modelId="{F35D855E-DCFF-4B66-80C3-FE1E6EAEE16D}" srcId="{3866B157-C528-4FDB-AF89-A08C9FE5E28A}" destId="{4742EBA0-0409-42B2-A0F7-8E8AF3818EA4}" srcOrd="2" destOrd="0" parTransId="{E948EA03-6011-42D8-B374-963D4B4E33E2}" sibTransId="{BF2504E5-0DB3-4062-9FE0-F23F63B6CCAA}"/>
    <dgm:cxn modelId="{D1F49E61-AAB2-421D-9F95-3FD1EB78A960}" type="presOf" srcId="{A6473923-C31A-4991-AF2A-0E808BE6A932}" destId="{8AC6988D-FAE8-4A65-BAF0-FB3BA5CA6FC0}" srcOrd="0" destOrd="0" presId="urn:microsoft.com/office/officeart/2008/layout/VerticalCurvedList"/>
    <dgm:cxn modelId="{9C923380-CD31-46EC-AAE4-DA7DD6AF3410}" srcId="{3866B157-C528-4FDB-AF89-A08C9FE5E28A}" destId="{07BF1CDF-2783-4360-8F7F-21C0386EC5A4}" srcOrd="4" destOrd="0" parTransId="{1F933D30-39C6-4921-9A47-B30911BE9B71}" sibTransId="{0EEEB086-2F79-4C2F-BC3A-5278A37ED36F}"/>
    <dgm:cxn modelId="{4BD84B9D-5C71-4799-9E4D-E6400382E9C5}" srcId="{3866B157-C528-4FDB-AF89-A08C9FE5E28A}" destId="{5BFF7881-B602-421E-9AC0-93809618D20B}" srcOrd="0" destOrd="0" parTransId="{9AC33093-8ECA-4D2F-991A-06489B7857F6}" sibTransId="{952D1493-F261-4A14-848E-35F76A75B3CA}"/>
    <dgm:cxn modelId="{DC84FEDA-9451-42F9-BDEC-7ED528D6A9CE}" srcId="{3866B157-C528-4FDB-AF89-A08C9FE5E28A}" destId="{9D1103FC-BEA6-416F-8BDA-E35BE3E9A0B3}" srcOrd="1" destOrd="0" parTransId="{2559E098-353A-489B-9431-F1F35CA2378B}" sibTransId="{459F97F7-7A7A-4CAF-9674-C9B61269906E}"/>
    <dgm:cxn modelId="{3E9D4ADC-F5AB-48AC-807E-BC9733159C80}" type="presOf" srcId="{952D1493-F261-4A14-848E-35F76A75B3CA}" destId="{96AC0E9F-293E-442B-AC29-60379BA69243}" srcOrd="0" destOrd="0" presId="urn:microsoft.com/office/officeart/2008/layout/VerticalCurvedList"/>
    <dgm:cxn modelId="{2B6B01DE-9A4B-4B33-965E-3AD5899CC1CD}" type="presOf" srcId="{3866B157-C528-4FDB-AF89-A08C9FE5E28A}" destId="{4CA917BE-840E-4650-8841-F4AFE33971DE}" srcOrd="0" destOrd="0" presId="urn:microsoft.com/office/officeart/2008/layout/VerticalCurvedList"/>
    <dgm:cxn modelId="{965891DF-5D54-4F23-A0CB-E48D0D0CAA56}" type="presOf" srcId="{4742EBA0-0409-42B2-A0F7-8E8AF3818EA4}" destId="{12997C78-39E0-44B7-AD4F-CCD1E098565B}" srcOrd="0" destOrd="0" presId="urn:microsoft.com/office/officeart/2008/layout/VerticalCurvedList"/>
    <dgm:cxn modelId="{D26514E9-7361-4D61-AA29-4C9218B35914}" srcId="{3866B157-C528-4FDB-AF89-A08C9FE5E28A}" destId="{A6473923-C31A-4991-AF2A-0E808BE6A932}" srcOrd="5" destOrd="0" parTransId="{58445538-CE70-4ACD-963D-6C8FD288D84B}" sibTransId="{381DB644-A68E-4BA9-9A63-55670D8271A2}"/>
    <dgm:cxn modelId="{B1A4F2EC-C063-4EBC-94AA-950E5293E862}" type="presOf" srcId="{9D1103FC-BEA6-416F-8BDA-E35BE3E9A0B3}" destId="{EA0A7AE9-4CE5-400F-BE11-8E0514F65352}" srcOrd="0" destOrd="0" presId="urn:microsoft.com/office/officeart/2008/layout/VerticalCurvedList"/>
    <dgm:cxn modelId="{020AACFE-5544-4CE9-A01C-1D5ED82C5495}" type="presOf" srcId="{5BFF7881-B602-421E-9AC0-93809618D20B}" destId="{E5A3F47E-7174-4037-ACD8-3D28938341D7}" srcOrd="0" destOrd="0" presId="urn:microsoft.com/office/officeart/2008/layout/VerticalCurvedList"/>
    <dgm:cxn modelId="{9CD7E6ED-2378-4599-B177-6BE401298F5C}" type="presParOf" srcId="{4CA917BE-840E-4650-8841-F4AFE33971DE}" destId="{55685A28-2398-4B43-B88A-BFE2460C9779}" srcOrd="0" destOrd="0" presId="urn:microsoft.com/office/officeart/2008/layout/VerticalCurvedList"/>
    <dgm:cxn modelId="{D4588FEE-ACED-437E-8127-7B2474C41116}" type="presParOf" srcId="{55685A28-2398-4B43-B88A-BFE2460C9779}" destId="{BB6052F0-09AC-41C5-956C-A71DAA7DF21E}" srcOrd="0" destOrd="0" presId="urn:microsoft.com/office/officeart/2008/layout/VerticalCurvedList"/>
    <dgm:cxn modelId="{C84A833F-1FD4-4DBB-9E0B-1C0F8343C426}" type="presParOf" srcId="{BB6052F0-09AC-41C5-956C-A71DAA7DF21E}" destId="{9879D5E9-2392-4ADC-A28F-B460159DF032}" srcOrd="0" destOrd="0" presId="urn:microsoft.com/office/officeart/2008/layout/VerticalCurvedList"/>
    <dgm:cxn modelId="{2939FF56-4504-4AB0-A52A-E0AC3B1E1420}" type="presParOf" srcId="{BB6052F0-09AC-41C5-956C-A71DAA7DF21E}" destId="{96AC0E9F-293E-442B-AC29-60379BA69243}" srcOrd="1" destOrd="0" presId="urn:microsoft.com/office/officeart/2008/layout/VerticalCurvedList"/>
    <dgm:cxn modelId="{F0EFD60E-0D81-46D1-863C-67DF953635B0}" type="presParOf" srcId="{BB6052F0-09AC-41C5-956C-A71DAA7DF21E}" destId="{C462A686-2197-46E2-A29F-5047C0D93B0E}" srcOrd="2" destOrd="0" presId="urn:microsoft.com/office/officeart/2008/layout/VerticalCurvedList"/>
    <dgm:cxn modelId="{0EAEE363-BB9B-4450-B8F3-1354E33E5E33}" type="presParOf" srcId="{BB6052F0-09AC-41C5-956C-A71DAA7DF21E}" destId="{C4E4CDC7-B13E-45E0-A72F-4D8FA0766B67}" srcOrd="3" destOrd="0" presId="urn:microsoft.com/office/officeart/2008/layout/VerticalCurvedList"/>
    <dgm:cxn modelId="{A1DA63ED-0CFA-4DE5-9D91-94F2A259BBD9}" type="presParOf" srcId="{55685A28-2398-4B43-B88A-BFE2460C9779}" destId="{E5A3F47E-7174-4037-ACD8-3D28938341D7}" srcOrd="1" destOrd="0" presId="urn:microsoft.com/office/officeart/2008/layout/VerticalCurvedList"/>
    <dgm:cxn modelId="{EBB714E9-E067-463E-B8F9-D6934C33FFBE}" type="presParOf" srcId="{55685A28-2398-4B43-B88A-BFE2460C9779}" destId="{922D7939-71BA-4B7C-BFB4-940C7B4768F4}" srcOrd="2" destOrd="0" presId="urn:microsoft.com/office/officeart/2008/layout/VerticalCurvedList"/>
    <dgm:cxn modelId="{26198FBE-20BD-4B85-B76C-FF6ACF6E9136}" type="presParOf" srcId="{922D7939-71BA-4B7C-BFB4-940C7B4768F4}" destId="{DEB0BAFE-F96E-401A-85E9-4F44AF881B91}" srcOrd="0" destOrd="0" presId="urn:microsoft.com/office/officeart/2008/layout/VerticalCurvedList"/>
    <dgm:cxn modelId="{DCBBFD8E-4F57-4338-8342-8C58EC026983}" type="presParOf" srcId="{55685A28-2398-4B43-B88A-BFE2460C9779}" destId="{EA0A7AE9-4CE5-400F-BE11-8E0514F65352}" srcOrd="3" destOrd="0" presId="urn:microsoft.com/office/officeart/2008/layout/VerticalCurvedList"/>
    <dgm:cxn modelId="{E7F9E48B-9123-4B99-9D87-C9F909076106}" type="presParOf" srcId="{55685A28-2398-4B43-B88A-BFE2460C9779}" destId="{C4A55A22-C705-4AA6-89EC-1E2E1EE19C65}" srcOrd="4" destOrd="0" presId="urn:microsoft.com/office/officeart/2008/layout/VerticalCurvedList"/>
    <dgm:cxn modelId="{1403FE66-E539-4AE5-90A6-9DD2DC9E3FEB}" type="presParOf" srcId="{C4A55A22-C705-4AA6-89EC-1E2E1EE19C65}" destId="{BDA765A0-502C-42EE-B3AD-6D655334E78E}" srcOrd="0" destOrd="0" presId="urn:microsoft.com/office/officeart/2008/layout/VerticalCurvedList"/>
    <dgm:cxn modelId="{764FA7E7-ADC8-4EEE-9CA6-B5EBC6D131A9}" type="presParOf" srcId="{55685A28-2398-4B43-B88A-BFE2460C9779}" destId="{12997C78-39E0-44B7-AD4F-CCD1E098565B}" srcOrd="5" destOrd="0" presId="urn:microsoft.com/office/officeart/2008/layout/VerticalCurvedList"/>
    <dgm:cxn modelId="{73C9ACA3-418D-467C-BC42-D6172E1911B6}" type="presParOf" srcId="{55685A28-2398-4B43-B88A-BFE2460C9779}" destId="{D59133AE-7461-4904-B288-0A4AA29B7699}" srcOrd="6" destOrd="0" presId="urn:microsoft.com/office/officeart/2008/layout/VerticalCurvedList"/>
    <dgm:cxn modelId="{F5184BFF-736C-4B5F-B476-138DEFE14602}" type="presParOf" srcId="{D59133AE-7461-4904-B288-0A4AA29B7699}" destId="{0E64689D-3708-4ACA-A6CB-49B7E6840DE5}" srcOrd="0" destOrd="0" presId="urn:microsoft.com/office/officeart/2008/layout/VerticalCurvedList"/>
    <dgm:cxn modelId="{8A718705-C0DA-4E70-BCFD-52082203AAEB}" type="presParOf" srcId="{55685A28-2398-4B43-B88A-BFE2460C9779}" destId="{CA5D7CBF-44DA-45E7-8A6E-D6B52FF82A8F}" srcOrd="7" destOrd="0" presId="urn:microsoft.com/office/officeart/2008/layout/VerticalCurvedList"/>
    <dgm:cxn modelId="{0B224584-A785-4325-B2E5-5B96F90181A9}" type="presParOf" srcId="{55685A28-2398-4B43-B88A-BFE2460C9779}" destId="{BE0B9BC8-4AFA-478B-A403-41A09BAB3199}" srcOrd="8" destOrd="0" presId="urn:microsoft.com/office/officeart/2008/layout/VerticalCurvedList"/>
    <dgm:cxn modelId="{CC3F3DC1-E4A1-4A54-B764-ED7D8049BC89}" type="presParOf" srcId="{BE0B9BC8-4AFA-478B-A403-41A09BAB3199}" destId="{55C83DA6-86B1-4A03-829B-A665AA32EC7D}" srcOrd="0" destOrd="0" presId="urn:microsoft.com/office/officeart/2008/layout/VerticalCurvedList"/>
    <dgm:cxn modelId="{72CBD333-7187-4C73-AC22-AE3F61EED34D}" type="presParOf" srcId="{55685A28-2398-4B43-B88A-BFE2460C9779}" destId="{4E34B368-2F47-452E-9AE1-B249562A5C9E}" srcOrd="9" destOrd="0" presId="urn:microsoft.com/office/officeart/2008/layout/VerticalCurvedList"/>
    <dgm:cxn modelId="{5D18BCA8-2E9D-4C7C-BAB4-C60255C3C8AD}" type="presParOf" srcId="{55685A28-2398-4B43-B88A-BFE2460C9779}" destId="{AA491242-AF29-48C2-9BD1-71F6E2C1258A}" srcOrd="10" destOrd="0" presId="urn:microsoft.com/office/officeart/2008/layout/VerticalCurvedList"/>
    <dgm:cxn modelId="{02EE8896-0E43-47D4-A0EF-1A59203DD73D}" type="presParOf" srcId="{AA491242-AF29-48C2-9BD1-71F6E2C1258A}" destId="{08CE36AC-C910-4ACB-AC62-A9C208FCC497}" srcOrd="0" destOrd="0" presId="urn:microsoft.com/office/officeart/2008/layout/VerticalCurvedList"/>
    <dgm:cxn modelId="{28A96688-6605-4843-A8E5-479366D33715}" type="presParOf" srcId="{55685A28-2398-4B43-B88A-BFE2460C9779}" destId="{8AC6988D-FAE8-4A65-BAF0-FB3BA5CA6FC0}" srcOrd="11" destOrd="0" presId="urn:microsoft.com/office/officeart/2008/layout/VerticalCurvedList"/>
    <dgm:cxn modelId="{28D0F922-9BC6-4930-B5C2-1182F5AEF470}" type="presParOf" srcId="{55685A28-2398-4B43-B88A-BFE2460C9779}" destId="{01436F0A-D61C-4E7A-A5FE-3DCA5CA29057}" srcOrd="12" destOrd="0" presId="urn:microsoft.com/office/officeart/2008/layout/VerticalCurvedList"/>
    <dgm:cxn modelId="{3CD06477-5293-46E1-BE38-A988A876AE22}" type="presParOf" srcId="{01436F0A-D61C-4E7A-A5FE-3DCA5CA29057}" destId="{C97FF4B0-E1C5-42AD-A440-0DD4F40BEB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C0E9F-293E-442B-AC29-60379BA69243}">
      <dsp:nvSpPr>
        <dsp:cNvPr id="0" name=""/>
        <dsp:cNvSpPr/>
      </dsp:nvSpPr>
      <dsp:spPr>
        <a:xfrm>
          <a:off x="-8184299" y="-763031"/>
          <a:ext cx="9740019" cy="9740019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3F47E-7174-4037-ACD8-3D28938341D7}">
      <dsp:nvSpPr>
        <dsp:cNvPr id="0" name=""/>
        <dsp:cNvSpPr/>
      </dsp:nvSpPr>
      <dsp:spPr>
        <a:xfrm>
          <a:off x="579482" y="868682"/>
          <a:ext cx="5108564" cy="762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93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President</a:t>
          </a:r>
        </a:p>
      </dsp:txBody>
      <dsp:txXfrm>
        <a:off x="579482" y="868682"/>
        <a:ext cx="5108564" cy="762122"/>
      </dsp:txXfrm>
    </dsp:sp>
    <dsp:sp modelId="{DEB0BAFE-F96E-401A-85E9-4F44AF881B91}">
      <dsp:nvSpPr>
        <dsp:cNvPr id="0" name=""/>
        <dsp:cNvSpPr/>
      </dsp:nvSpPr>
      <dsp:spPr>
        <a:xfrm>
          <a:off x="103155" y="773417"/>
          <a:ext cx="952652" cy="9526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A7AE9-4CE5-400F-BE11-8E0514F65352}">
      <dsp:nvSpPr>
        <dsp:cNvPr id="0" name=""/>
        <dsp:cNvSpPr/>
      </dsp:nvSpPr>
      <dsp:spPr>
        <a:xfrm>
          <a:off x="1206379" y="2011721"/>
          <a:ext cx="4481666" cy="762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93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1st Vice President</a:t>
          </a:r>
        </a:p>
      </dsp:txBody>
      <dsp:txXfrm>
        <a:off x="1206379" y="2011721"/>
        <a:ext cx="4481666" cy="762122"/>
      </dsp:txXfrm>
    </dsp:sp>
    <dsp:sp modelId="{BDA765A0-502C-42EE-B3AD-6D655334E78E}">
      <dsp:nvSpPr>
        <dsp:cNvPr id="0" name=""/>
        <dsp:cNvSpPr/>
      </dsp:nvSpPr>
      <dsp:spPr>
        <a:xfrm>
          <a:off x="730053" y="1916455"/>
          <a:ext cx="952652" cy="9526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97C78-39E0-44B7-AD4F-CCD1E098565B}">
      <dsp:nvSpPr>
        <dsp:cNvPr id="0" name=""/>
        <dsp:cNvSpPr/>
      </dsp:nvSpPr>
      <dsp:spPr>
        <a:xfrm>
          <a:off x="1493044" y="3154759"/>
          <a:ext cx="4195001" cy="762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93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2nd Vice President</a:t>
          </a:r>
        </a:p>
      </dsp:txBody>
      <dsp:txXfrm>
        <a:off x="1493044" y="3154759"/>
        <a:ext cx="4195001" cy="762122"/>
      </dsp:txXfrm>
    </dsp:sp>
    <dsp:sp modelId="{0E64689D-3708-4ACA-A6CB-49B7E6840DE5}">
      <dsp:nvSpPr>
        <dsp:cNvPr id="0" name=""/>
        <dsp:cNvSpPr/>
      </dsp:nvSpPr>
      <dsp:spPr>
        <a:xfrm>
          <a:off x="1016717" y="3059494"/>
          <a:ext cx="952652" cy="9526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D7CBF-44DA-45E7-8A6E-D6B52FF82A8F}">
      <dsp:nvSpPr>
        <dsp:cNvPr id="0" name=""/>
        <dsp:cNvSpPr/>
      </dsp:nvSpPr>
      <dsp:spPr>
        <a:xfrm>
          <a:off x="1493044" y="4297074"/>
          <a:ext cx="4195001" cy="762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93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Secretary</a:t>
          </a:r>
        </a:p>
      </dsp:txBody>
      <dsp:txXfrm>
        <a:off x="1493044" y="4297074"/>
        <a:ext cx="4195001" cy="762122"/>
      </dsp:txXfrm>
    </dsp:sp>
    <dsp:sp modelId="{55C83DA6-86B1-4A03-829B-A665AA32EC7D}">
      <dsp:nvSpPr>
        <dsp:cNvPr id="0" name=""/>
        <dsp:cNvSpPr/>
      </dsp:nvSpPr>
      <dsp:spPr>
        <a:xfrm>
          <a:off x="1016717" y="4201808"/>
          <a:ext cx="952652" cy="9526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4B368-2F47-452E-9AE1-B249562A5C9E}">
      <dsp:nvSpPr>
        <dsp:cNvPr id="0" name=""/>
        <dsp:cNvSpPr/>
      </dsp:nvSpPr>
      <dsp:spPr>
        <a:xfrm>
          <a:off x="1206379" y="5440112"/>
          <a:ext cx="4481666" cy="762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93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Treasurer</a:t>
          </a:r>
        </a:p>
      </dsp:txBody>
      <dsp:txXfrm>
        <a:off x="1206379" y="5440112"/>
        <a:ext cx="4481666" cy="762122"/>
      </dsp:txXfrm>
    </dsp:sp>
    <dsp:sp modelId="{08CE36AC-C910-4ACB-AC62-A9C208FCC497}">
      <dsp:nvSpPr>
        <dsp:cNvPr id="0" name=""/>
        <dsp:cNvSpPr/>
      </dsp:nvSpPr>
      <dsp:spPr>
        <a:xfrm>
          <a:off x="730053" y="5344847"/>
          <a:ext cx="952652" cy="9526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6988D-FAE8-4A65-BAF0-FB3BA5CA6FC0}">
      <dsp:nvSpPr>
        <dsp:cNvPr id="0" name=""/>
        <dsp:cNvSpPr/>
      </dsp:nvSpPr>
      <dsp:spPr>
        <a:xfrm>
          <a:off x="579482" y="6583151"/>
          <a:ext cx="5108564" cy="762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93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President Elect</a:t>
          </a:r>
        </a:p>
      </dsp:txBody>
      <dsp:txXfrm>
        <a:off x="579482" y="6583151"/>
        <a:ext cx="5108564" cy="762122"/>
      </dsp:txXfrm>
    </dsp:sp>
    <dsp:sp modelId="{C97FF4B0-E1C5-42AD-A440-0DD4F40BEBC3}">
      <dsp:nvSpPr>
        <dsp:cNvPr id="0" name=""/>
        <dsp:cNvSpPr/>
      </dsp:nvSpPr>
      <dsp:spPr>
        <a:xfrm>
          <a:off x="103155" y="6487885"/>
          <a:ext cx="952652" cy="9526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15387-E1C8-40BF-986F-386DFB5086AD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4E59C-32CF-4818-905C-B893894807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3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individual member is at the heart of KEHA.</a:t>
            </a:r>
          </a:p>
          <a:p>
            <a:r>
              <a:rPr lang="en-US" dirty="0"/>
              <a:t>Levels within the organizational structure include:</a:t>
            </a:r>
          </a:p>
          <a:p>
            <a:r>
              <a:rPr lang="en-US" dirty="0"/>
              <a:t>Clubs and Mailbox Members</a:t>
            </a:r>
          </a:p>
          <a:p>
            <a:r>
              <a:rPr lang="en-US" dirty="0"/>
              <a:t>County Organizations</a:t>
            </a:r>
          </a:p>
          <a:p>
            <a:r>
              <a:rPr lang="en-US" dirty="0"/>
              <a:t>Area Organizations</a:t>
            </a:r>
          </a:p>
          <a:p>
            <a:r>
              <a:rPr lang="en-US" dirty="0"/>
              <a:t>State Board</a:t>
            </a:r>
          </a:p>
          <a:p>
            <a:endParaRPr lang="en-US" dirty="0"/>
          </a:p>
          <a:p>
            <a:r>
              <a:rPr lang="en-US" dirty="0"/>
              <a:t>Officers typically include:</a:t>
            </a:r>
          </a:p>
          <a:p>
            <a:r>
              <a:rPr lang="en-US" dirty="0"/>
              <a:t>President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Vice President (or one Vice President)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President-elect (sometimes)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4E59C-32CF-4818-905C-B893894807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3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4E59C-32CF-4818-905C-B893894807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6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eha.ca.uky.edu/content/keha-manua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hyperlink" Target="https://keha.ca.uky.edu/content/keha-club-material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eha.ca.uky.edu/content/keha-manual" TargetMode="Externa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keha.ca.uky.edu/content/keha-manual" TargetMode="Externa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1.xml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2219" y="2676840"/>
            <a:ext cx="12463142" cy="5104683"/>
            <a:chOff x="0" y="0"/>
            <a:chExt cx="1779852" cy="1029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9852" cy="1029597"/>
            </a:xfrm>
            <a:custGeom>
              <a:avLst/>
              <a:gdLst/>
              <a:ahLst/>
              <a:cxnLst/>
              <a:rect l="l" t="t" r="r" b="b"/>
              <a:pathLst>
                <a:path w="1779852" h="1029597">
                  <a:moveTo>
                    <a:pt x="0" y="0"/>
                  </a:moveTo>
                  <a:lnTo>
                    <a:pt x="1779852" y="0"/>
                  </a:lnTo>
                  <a:lnTo>
                    <a:pt x="1779852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32D59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79852" cy="1077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39183" y="-676208"/>
            <a:ext cx="4559601" cy="3409817"/>
          </a:xfrm>
          <a:custGeom>
            <a:avLst/>
            <a:gdLst/>
            <a:ahLst/>
            <a:cxnLst/>
            <a:rect l="l" t="t" r="r" b="b"/>
            <a:pathLst>
              <a:path w="4559601" h="3409817">
                <a:moveTo>
                  <a:pt x="0" y="0"/>
                </a:moveTo>
                <a:lnTo>
                  <a:pt x="4559601" y="0"/>
                </a:lnTo>
                <a:lnTo>
                  <a:pt x="4559601" y="3409816"/>
                </a:lnTo>
                <a:lnTo>
                  <a:pt x="0" y="34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195339">
            <a:off x="-1691642" y="-962030"/>
            <a:ext cx="3383285" cy="2530130"/>
          </a:xfrm>
          <a:custGeom>
            <a:avLst/>
            <a:gdLst/>
            <a:ahLst/>
            <a:cxnLst/>
            <a:rect l="l" t="t" r="r" b="b"/>
            <a:pathLst>
              <a:path w="3383285" h="2530130">
                <a:moveTo>
                  <a:pt x="0" y="0"/>
                </a:moveTo>
                <a:lnTo>
                  <a:pt x="3383284" y="0"/>
                </a:lnTo>
                <a:lnTo>
                  <a:pt x="3383284" y="2530130"/>
                </a:lnTo>
                <a:lnTo>
                  <a:pt x="0" y="25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flipH="1">
            <a:off x="1356454" y="1667230"/>
            <a:ext cx="2991984" cy="2906336"/>
          </a:xfrm>
          <a:custGeom>
            <a:avLst/>
            <a:gdLst/>
            <a:ahLst/>
            <a:cxnLst/>
            <a:rect l="l" t="t" r="r" b="b"/>
            <a:pathLst>
              <a:path w="2991984" h="2906336">
                <a:moveTo>
                  <a:pt x="2991984" y="0"/>
                </a:moveTo>
                <a:lnTo>
                  <a:pt x="0" y="0"/>
                </a:lnTo>
                <a:lnTo>
                  <a:pt x="0" y="2906335"/>
                </a:lnTo>
                <a:lnTo>
                  <a:pt x="2991984" y="2906335"/>
                </a:lnTo>
                <a:lnTo>
                  <a:pt x="29919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0" y="5713434"/>
            <a:ext cx="3279416" cy="4573566"/>
          </a:xfrm>
          <a:custGeom>
            <a:avLst/>
            <a:gdLst/>
            <a:ahLst/>
            <a:cxnLst/>
            <a:rect l="l" t="t" r="r" b="b"/>
            <a:pathLst>
              <a:path w="3279416" h="4573566">
                <a:moveTo>
                  <a:pt x="0" y="0"/>
                </a:moveTo>
                <a:lnTo>
                  <a:pt x="3279416" y="0"/>
                </a:lnTo>
                <a:lnTo>
                  <a:pt x="3279416" y="4573566"/>
                </a:lnTo>
                <a:lnTo>
                  <a:pt x="0" y="457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flipH="1">
            <a:off x="16055800" y="1693932"/>
            <a:ext cx="2325857" cy="3243705"/>
          </a:xfrm>
          <a:custGeom>
            <a:avLst/>
            <a:gdLst/>
            <a:ahLst/>
            <a:cxnLst/>
            <a:rect l="l" t="t" r="r" b="b"/>
            <a:pathLst>
              <a:path w="2325857" h="3243705">
                <a:moveTo>
                  <a:pt x="2325856" y="0"/>
                </a:moveTo>
                <a:lnTo>
                  <a:pt x="0" y="0"/>
                </a:lnTo>
                <a:lnTo>
                  <a:pt x="0" y="3243705"/>
                </a:lnTo>
                <a:lnTo>
                  <a:pt x="2325856" y="3243705"/>
                </a:lnTo>
                <a:lnTo>
                  <a:pt x="232585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2"/>
          <p:cNvGrpSpPr/>
          <p:nvPr/>
        </p:nvGrpSpPr>
        <p:grpSpPr>
          <a:xfrm>
            <a:off x="8734360" y="303035"/>
            <a:ext cx="1697614" cy="1509614"/>
            <a:chOff x="0" y="0"/>
            <a:chExt cx="2263485" cy="2012818"/>
          </a:xfrm>
        </p:grpSpPr>
        <p:sp>
          <p:nvSpPr>
            <p:cNvPr id="13" name="Freeform 13"/>
            <p:cNvSpPr/>
            <p:nvPr/>
          </p:nvSpPr>
          <p:spPr>
            <a:xfrm>
              <a:off x="0" y="957471"/>
              <a:ext cx="1011815" cy="1055348"/>
            </a:xfrm>
            <a:custGeom>
              <a:avLst/>
              <a:gdLst/>
              <a:ahLst/>
              <a:cxnLst/>
              <a:rect l="l" t="t" r="r" b="b"/>
              <a:pathLst>
                <a:path w="1011815" h="1055348">
                  <a:moveTo>
                    <a:pt x="0" y="0"/>
                  </a:moveTo>
                  <a:lnTo>
                    <a:pt x="1011815" y="0"/>
                  </a:lnTo>
                  <a:lnTo>
                    <a:pt x="1011815" y="1055347"/>
                  </a:lnTo>
                  <a:lnTo>
                    <a:pt x="0" y="105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33757" y="0"/>
              <a:ext cx="666189" cy="694852"/>
            </a:xfrm>
            <a:custGeom>
              <a:avLst/>
              <a:gdLst/>
              <a:ahLst/>
              <a:cxnLst/>
              <a:rect l="l" t="t" r="r" b="b"/>
              <a:pathLst>
                <a:path w="666189" h="694852">
                  <a:moveTo>
                    <a:pt x="0" y="0"/>
                  </a:moveTo>
                  <a:lnTo>
                    <a:pt x="666189" y="0"/>
                  </a:lnTo>
                  <a:lnTo>
                    <a:pt x="666189" y="694852"/>
                  </a:lnTo>
                  <a:lnTo>
                    <a:pt x="0" y="694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36407" y="872325"/>
              <a:ext cx="527078" cy="549755"/>
            </a:xfrm>
            <a:custGeom>
              <a:avLst/>
              <a:gdLst/>
              <a:ahLst/>
              <a:cxnLst/>
              <a:rect l="l" t="t" r="r" b="b"/>
              <a:pathLst>
                <a:path w="527078" h="549755">
                  <a:moveTo>
                    <a:pt x="0" y="0"/>
                  </a:moveTo>
                  <a:lnTo>
                    <a:pt x="527078" y="0"/>
                  </a:lnTo>
                  <a:lnTo>
                    <a:pt x="527078" y="549755"/>
                  </a:lnTo>
                  <a:lnTo>
                    <a:pt x="0" y="54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56826" y="2883772"/>
            <a:ext cx="8255581" cy="3998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78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KEHA 2025 </a:t>
            </a: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Officer &amp; </a:t>
            </a:r>
            <a:b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</a:b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Chairperson </a:t>
            </a:r>
            <a:b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</a:b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Training</a:t>
            </a:r>
          </a:p>
        </p:txBody>
      </p:sp>
      <p:sp>
        <p:nvSpPr>
          <p:cNvPr id="17" name="Freeform 17"/>
          <p:cNvSpPr/>
          <p:nvPr/>
        </p:nvSpPr>
        <p:spPr>
          <a:xfrm>
            <a:off x="952151" y="4371874"/>
            <a:ext cx="808606" cy="810312"/>
          </a:xfrm>
          <a:custGeom>
            <a:avLst/>
            <a:gdLst/>
            <a:ahLst/>
            <a:cxnLst/>
            <a:rect l="l" t="t" r="r" b="b"/>
            <a:pathLst>
              <a:path w="808606" h="810312">
                <a:moveTo>
                  <a:pt x="0" y="0"/>
                </a:moveTo>
                <a:lnTo>
                  <a:pt x="808606" y="0"/>
                </a:lnTo>
                <a:lnTo>
                  <a:pt x="808606" y="810312"/>
                </a:lnTo>
                <a:lnTo>
                  <a:pt x="0" y="810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4936390" y="-25655"/>
            <a:ext cx="461214" cy="462187"/>
          </a:xfrm>
          <a:custGeom>
            <a:avLst/>
            <a:gdLst/>
            <a:ahLst/>
            <a:cxnLst/>
            <a:rect l="l" t="t" r="r" b="b"/>
            <a:pathLst>
              <a:path w="461214" h="462187">
                <a:moveTo>
                  <a:pt x="0" y="0"/>
                </a:moveTo>
                <a:lnTo>
                  <a:pt x="461213" y="0"/>
                </a:lnTo>
                <a:lnTo>
                  <a:pt x="461213" y="462186"/>
                </a:lnTo>
                <a:lnTo>
                  <a:pt x="0" y="462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/>
          <p:cNvSpPr/>
          <p:nvPr/>
        </p:nvSpPr>
        <p:spPr>
          <a:xfrm>
            <a:off x="15612405" y="5101439"/>
            <a:ext cx="1086379" cy="1088671"/>
          </a:xfrm>
          <a:custGeom>
            <a:avLst/>
            <a:gdLst/>
            <a:ahLst/>
            <a:cxnLst/>
            <a:rect l="l" t="t" r="r" b="b"/>
            <a:pathLst>
              <a:path w="1086379" h="1088671">
                <a:moveTo>
                  <a:pt x="0" y="0"/>
                </a:moveTo>
                <a:lnTo>
                  <a:pt x="1086379" y="0"/>
                </a:lnTo>
                <a:lnTo>
                  <a:pt x="1086379" y="1088671"/>
                </a:lnTo>
                <a:lnTo>
                  <a:pt x="0" y="1088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15363598" y="4118149"/>
            <a:ext cx="667846" cy="669255"/>
          </a:xfrm>
          <a:custGeom>
            <a:avLst/>
            <a:gdLst/>
            <a:ahLst/>
            <a:cxnLst/>
            <a:rect l="l" t="t" r="r" b="b"/>
            <a:pathLst>
              <a:path w="667846" h="669255">
                <a:moveTo>
                  <a:pt x="0" y="0"/>
                </a:moveTo>
                <a:lnTo>
                  <a:pt x="667845" y="0"/>
                </a:lnTo>
                <a:lnTo>
                  <a:pt x="667845" y="669255"/>
                </a:lnTo>
                <a:lnTo>
                  <a:pt x="0" y="669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>
            <a:off x="13212391" y="5931055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Discover KEHA - A Hidden Treasure - Ship porthole with treasure inside">
            <a:extLst>
              <a:ext uri="{FF2B5EF4-FFF2-40B4-BE49-F238E27FC236}">
                <a16:creationId xmlns:a16="http://schemas.microsoft.com/office/drawing/2014/main" id="{9B4036E5-7E6B-8047-D864-06FCAFCC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63352"/>
            <a:ext cx="4469253" cy="447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19">
            <a:extLst>
              <a:ext uri="{FF2B5EF4-FFF2-40B4-BE49-F238E27FC236}">
                <a16:creationId xmlns:a16="http://schemas.microsoft.com/office/drawing/2014/main" id="{50BB47EE-FF49-4F5D-3BBD-1A5545298C84}"/>
              </a:ext>
            </a:extLst>
          </p:cNvPr>
          <p:cNvSpPr/>
          <p:nvPr/>
        </p:nvSpPr>
        <p:spPr>
          <a:xfrm>
            <a:off x="11518199" y="9320905"/>
            <a:ext cx="1241967" cy="826472"/>
          </a:xfrm>
          <a:custGeom>
            <a:avLst/>
            <a:gdLst/>
            <a:ahLst/>
            <a:cxnLst/>
            <a:rect l="l" t="t" r="r" b="b"/>
            <a:pathLst>
              <a:path w="1844059" h="1227137">
                <a:moveTo>
                  <a:pt x="0" y="0"/>
                </a:moveTo>
                <a:lnTo>
                  <a:pt x="1844058" y="0"/>
                </a:lnTo>
                <a:lnTo>
                  <a:pt x="1844058" y="1227137"/>
                </a:lnTo>
                <a:lnTo>
                  <a:pt x="0" y="1227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895C5826-D02A-4776-753F-980E0310F767}"/>
              </a:ext>
            </a:extLst>
          </p:cNvPr>
          <p:cNvSpPr/>
          <p:nvPr/>
        </p:nvSpPr>
        <p:spPr>
          <a:xfrm>
            <a:off x="12496800" y="9219383"/>
            <a:ext cx="911591" cy="1029517"/>
          </a:xfrm>
          <a:custGeom>
            <a:avLst/>
            <a:gdLst/>
            <a:ahLst/>
            <a:cxnLst/>
            <a:rect l="l" t="t" r="r" b="b"/>
            <a:pathLst>
              <a:path w="1654907" h="1868991">
                <a:moveTo>
                  <a:pt x="0" y="0"/>
                </a:moveTo>
                <a:lnTo>
                  <a:pt x="1654907" y="0"/>
                </a:lnTo>
                <a:lnTo>
                  <a:pt x="1654907" y="1868992"/>
                </a:lnTo>
                <a:lnTo>
                  <a:pt x="0" y="1868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123B6CFA-0197-A024-C510-EC905F3382C9}"/>
              </a:ext>
            </a:extLst>
          </p:cNvPr>
          <p:cNvSpPr txBox="1"/>
          <p:nvPr/>
        </p:nvSpPr>
        <p:spPr>
          <a:xfrm>
            <a:off x="3514387" y="8334697"/>
            <a:ext cx="825558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Roles &amp; Responsibilities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/>
            <a:stretch>
              <a:fillRect b="-115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0972800" y="7821399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 flipH="1">
            <a:off x="5431377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AutoShape 17"/>
          <p:cNvSpPr/>
          <p:nvPr/>
        </p:nvSpPr>
        <p:spPr>
          <a:xfrm>
            <a:off x="9143214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AutoShape 22"/>
          <p:cNvSpPr/>
          <p:nvPr/>
        </p:nvSpPr>
        <p:spPr>
          <a:xfrm>
            <a:off x="12855051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/>
          <p:cNvSpPr/>
          <p:nvPr/>
        </p:nvSpPr>
        <p:spPr>
          <a:xfrm>
            <a:off x="12334214" y="-1386762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D0228B0-B737-FD8F-6EC0-F6CE3CC24783}"/>
              </a:ext>
            </a:extLst>
          </p:cNvPr>
          <p:cNvSpPr/>
          <p:nvPr/>
        </p:nvSpPr>
        <p:spPr>
          <a:xfrm>
            <a:off x="509378" y="4457700"/>
            <a:ext cx="5455843" cy="5423368"/>
          </a:xfrm>
          <a:custGeom>
            <a:avLst/>
            <a:gdLst/>
            <a:ahLst/>
            <a:cxnLst/>
            <a:rect l="l" t="t" r="r" b="b"/>
            <a:pathLst>
              <a:path w="5455843" h="5423368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21C2A1-E831-4F90-C851-F0DAACC093E4}"/>
              </a:ext>
            </a:extLst>
          </p:cNvPr>
          <p:cNvGrpSpPr/>
          <p:nvPr/>
        </p:nvGrpSpPr>
        <p:grpSpPr>
          <a:xfrm>
            <a:off x="16785742" y="1715936"/>
            <a:ext cx="2688525" cy="2286000"/>
            <a:chOff x="0" y="0"/>
            <a:chExt cx="2751198" cy="244652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A57664-6E8B-A731-FE97-6AE28C150C7E}"/>
                </a:ext>
              </a:extLst>
            </p:cNvPr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5209EB0-A9EF-D8DA-87FE-0772360B3F14}"/>
                </a:ext>
              </a:extLst>
            </p:cNvPr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FEE975D-E291-8BC9-38D0-3AA4E0DC187C}"/>
                </a:ext>
              </a:extLst>
            </p:cNvPr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0CADDF-D01B-355A-C086-8DD6B290B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9" y="14859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County Secretaries</a:t>
            </a:r>
            <a:endParaRPr lang="en-US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EB11E-B8D5-8B40-8F0B-5A4BC6B5E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599" y="2806507"/>
            <a:ext cx="10896591" cy="4201899"/>
          </a:xfrm>
        </p:spPr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a member of the county executive committee.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 roll call at all county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minutes of county council and county business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Handle county correspondence.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guidelines for retaining minutes and correspondence.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2195" y="6499234"/>
            <a:ext cx="3256108" cy="4536535"/>
          </a:xfrm>
          <a:custGeom>
            <a:avLst/>
            <a:gdLst/>
            <a:ahLst/>
            <a:cxnLst/>
            <a:rect l="l" t="t" r="r" b="b"/>
            <a:pathLst>
              <a:path w="3256108" h="4536535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7009103"/>
            <a:ext cx="2935779" cy="3277897"/>
          </a:xfrm>
          <a:custGeom>
            <a:avLst/>
            <a:gdLst/>
            <a:ahLst/>
            <a:cxnLst/>
            <a:rect l="l" t="t" r="r" b="b"/>
            <a:pathLst>
              <a:path w="2935779" h="3277897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2990421" y="8568935"/>
            <a:ext cx="1584629" cy="2466833"/>
          </a:xfrm>
          <a:custGeom>
            <a:avLst/>
            <a:gdLst/>
            <a:ahLst/>
            <a:cxnLst/>
            <a:rect l="l" t="t" r="r" b="b"/>
            <a:pathLst>
              <a:path w="1584629" h="2466833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5132195" y="-1248546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-195339">
            <a:off x="9569906" y="-594517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195339">
            <a:off x="5267996" y="8683987"/>
            <a:ext cx="4139705" cy="3095805"/>
          </a:xfrm>
          <a:custGeom>
            <a:avLst/>
            <a:gdLst/>
            <a:ahLst/>
            <a:cxnLst/>
            <a:rect l="l" t="t" r="r" b="b"/>
            <a:pathLst>
              <a:path w="4139705" h="30958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0" name="Freeform 40"/>
          <p:cNvSpPr/>
          <p:nvPr/>
        </p:nvSpPr>
        <p:spPr>
          <a:xfrm>
            <a:off x="-2229922" y="425455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83743C-8315-7198-3D96-588C1F1C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779" y="1661399"/>
            <a:ext cx="6705600" cy="1439862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Club Secretaries</a:t>
            </a:r>
            <a:endParaRPr lang="en-US" sz="5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CFD050-A371-1B73-35F4-F6D5480D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610" y="3357808"/>
            <a:ext cx="12268200" cy="455449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a member of the club executive committee.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 roll call at all club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minutes of club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Handle club correspondence.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guidelines for retaining minutes and correspondence.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5109407" y="6880806"/>
            <a:ext cx="2819488" cy="4454648"/>
          </a:xfrm>
          <a:custGeom>
            <a:avLst/>
            <a:gdLst/>
            <a:ahLst/>
            <a:cxnLst/>
            <a:rect l="l" t="t" r="r" b="b"/>
            <a:pathLst>
              <a:path w="2819488" h="4454648">
                <a:moveTo>
                  <a:pt x="0" y="0"/>
                </a:moveTo>
                <a:lnTo>
                  <a:pt x="2819488" y="0"/>
                </a:lnTo>
                <a:lnTo>
                  <a:pt x="2819488" y="4454648"/>
                </a:lnTo>
                <a:lnTo>
                  <a:pt x="0" y="445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-376869" y="5886329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89"/>
                </a:lnTo>
                <a:lnTo>
                  <a:pt x="0" y="4898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25"/>
          <p:cNvSpPr/>
          <p:nvPr/>
        </p:nvSpPr>
        <p:spPr>
          <a:xfrm>
            <a:off x="226882" y="1615226"/>
            <a:ext cx="1479338" cy="1542986"/>
          </a:xfrm>
          <a:custGeom>
            <a:avLst/>
            <a:gdLst/>
            <a:ahLst/>
            <a:cxnLst/>
            <a:rect l="l" t="t" r="r" b="b"/>
            <a:pathLst>
              <a:path w="1479338" h="1542986">
                <a:moveTo>
                  <a:pt x="0" y="0"/>
                </a:moveTo>
                <a:lnTo>
                  <a:pt x="1479338" y="0"/>
                </a:lnTo>
                <a:lnTo>
                  <a:pt x="1479338" y="1542986"/>
                </a:lnTo>
                <a:lnTo>
                  <a:pt x="0" y="15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Freeform 26"/>
          <p:cNvSpPr/>
          <p:nvPr/>
        </p:nvSpPr>
        <p:spPr>
          <a:xfrm>
            <a:off x="1869345" y="952361"/>
            <a:ext cx="795937" cy="830182"/>
          </a:xfrm>
          <a:custGeom>
            <a:avLst/>
            <a:gdLst/>
            <a:ahLst/>
            <a:cxnLst/>
            <a:rect l="l" t="t" r="r" b="b"/>
            <a:pathLst>
              <a:path w="795937" h="830182">
                <a:moveTo>
                  <a:pt x="0" y="0"/>
                </a:moveTo>
                <a:lnTo>
                  <a:pt x="795937" y="0"/>
                </a:lnTo>
                <a:lnTo>
                  <a:pt x="795937" y="830182"/>
                </a:lnTo>
                <a:lnTo>
                  <a:pt x="0" y="83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D9508-5B2E-603C-DA03-54A6A32D1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3600" y="2262429"/>
            <a:ext cx="4110083" cy="2384209"/>
          </a:xfrm>
          <a:prstGeom prst="rect">
            <a:avLst/>
          </a:prstGeom>
        </p:spPr>
      </p:pic>
      <p:sp>
        <p:nvSpPr>
          <p:cNvPr id="10" name="Freeform 25">
            <a:extLst>
              <a:ext uri="{FF2B5EF4-FFF2-40B4-BE49-F238E27FC236}">
                <a16:creationId xmlns:a16="http://schemas.microsoft.com/office/drawing/2014/main" id="{75C6F3D1-DC06-3A6D-E626-EFB0D972D7FE}"/>
              </a:ext>
            </a:extLst>
          </p:cNvPr>
          <p:cNvSpPr/>
          <p:nvPr/>
        </p:nvSpPr>
        <p:spPr>
          <a:xfrm>
            <a:off x="2061531" y="9136712"/>
            <a:ext cx="1039454" cy="1033785"/>
          </a:xfrm>
          <a:custGeom>
            <a:avLst/>
            <a:gdLst/>
            <a:ahLst/>
            <a:cxnLst/>
            <a:rect l="l" t="t" r="r" b="b"/>
            <a:pathLst>
              <a:path w="1039454" h="1033785">
                <a:moveTo>
                  <a:pt x="0" y="0"/>
                </a:moveTo>
                <a:lnTo>
                  <a:pt x="1039454" y="0"/>
                </a:lnTo>
                <a:lnTo>
                  <a:pt x="1039454" y="1033785"/>
                </a:lnTo>
                <a:lnTo>
                  <a:pt x="0" y="1033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90DA5-5B57-5D9C-68C8-267A71F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234" y="149983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Secretaries Learn More!</a:t>
            </a:r>
            <a:endParaRPr lang="en-US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8C884-3955-12BB-3A35-A06AD77F2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3634" y="3122148"/>
            <a:ext cx="10574801" cy="4898190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KEHA Manual </a:t>
            </a:r>
            <a:br>
              <a:rPr lang="en-US" sz="3600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https://keha.ca.uky.edu/content/keha-manual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Organizational Guide – page 21: Guidelines for writing minutes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Organizational Guide – page 22: How long do we keep records?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solidFill>
                  <a:prstClr val="black"/>
                </a:solidFill>
              </a:rPr>
              <a:t>KEHA Club Materials – Record of Meetings</a:t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  <a:hlinkClick r:id="rId9"/>
              </a:rPr>
              <a:t>https://keha.ca.uky.edu/content/keha-club-materials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79859" y="7645240"/>
            <a:ext cx="2555184" cy="4037060"/>
          </a:xfrm>
          <a:custGeom>
            <a:avLst/>
            <a:gdLst/>
            <a:ahLst/>
            <a:cxnLst/>
            <a:rect l="l" t="t" r="r" b="b"/>
            <a:pathLst>
              <a:path w="2555184" h="4037060">
                <a:moveTo>
                  <a:pt x="0" y="0"/>
                </a:moveTo>
                <a:lnTo>
                  <a:pt x="2555183" y="0"/>
                </a:lnTo>
                <a:lnTo>
                  <a:pt x="2555183" y="4037061"/>
                </a:lnTo>
                <a:lnTo>
                  <a:pt x="0" y="4037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216368" y="6523333"/>
            <a:ext cx="2771558" cy="4132701"/>
          </a:xfrm>
          <a:custGeom>
            <a:avLst/>
            <a:gdLst/>
            <a:ahLst/>
            <a:cxnLst/>
            <a:rect l="l" t="t" r="r" b="b"/>
            <a:pathLst>
              <a:path w="2771558" h="4132701">
                <a:moveTo>
                  <a:pt x="0" y="0"/>
                </a:moveTo>
                <a:lnTo>
                  <a:pt x="2771558" y="0"/>
                </a:lnTo>
                <a:lnTo>
                  <a:pt x="2771558" y="4132701"/>
                </a:lnTo>
                <a:lnTo>
                  <a:pt x="0" y="413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1859329" y="398722"/>
            <a:ext cx="9890210" cy="4475320"/>
          </a:xfrm>
          <a:custGeom>
            <a:avLst/>
            <a:gdLst/>
            <a:ahLst/>
            <a:cxnLst/>
            <a:rect l="l" t="t" r="r" b="b"/>
            <a:pathLst>
              <a:path w="9890210" h="4475320">
                <a:moveTo>
                  <a:pt x="0" y="0"/>
                </a:moveTo>
                <a:lnTo>
                  <a:pt x="9890210" y="0"/>
                </a:lnTo>
                <a:lnTo>
                  <a:pt x="9890210" y="4475320"/>
                </a:lnTo>
                <a:lnTo>
                  <a:pt x="0" y="4475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652482" y="1415065"/>
            <a:ext cx="1218746" cy="1221317"/>
          </a:xfrm>
          <a:custGeom>
            <a:avLst/>
            <a:gdLst/>
            <a:ahLst/>
            <a:cxnLst/>
            <a:rect l="l" t="t" r="r" b="b"/>
            <a:pathLst>
              <a:path w="1218746" h="1221317">
                <a:moveTo>
                  <a:pt x="0" y="0"/>
                </a:moveTo>
                <a:lnTo>
                  <a:pt x="1218745" y="0"/>
                </a:lnTo>
                <a:lnTo>
                  <a:pt x="1218745" y="1221317"/>
                </a:lnTo>
                <a:lnTo>
                  <a:pt x="0" y="1221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2871227" y="368949"/>
            <a:ext cx="658363" cy="659751"/>
          </a:xfrm>
          <a:custGeom>
            <a:avLst/>
            <a:gdLst/>
            <a:ahLst/>
            <a:cxnLst/>
            <a:rect l="l" t="t" r="r" b="b"/>
            <a:pathLst>
              <a:path w="658363" h="659751">
                <a:moveTo>
                  <a:pt x="0" y="0"/>
                </a:moveTo>
                <a:lnTo>
                  <a:pt x="658363" y="0"/>
                </a:lnTo>
                <a:lnTo>
                  <a:pt x="658363" y="659751"/>
                </a:lnTo>
                <a:lnTo>
                  <a:pt x="0" y="659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6804434" y="5912675"/>
            <a:ext cx="1218746" cy="1221317"/>
          </a:xfrm>
          <a:custGeom>
            <a:avLst/>
            <a:gdLst/>
            <a:ahLst/>
            <a:cxnLst/>
            <a:rect l="l" t="t" r="r" b="b"/>
            <a:pathLst>
              <a:path w="1218746" h="1221317">
                <a:moveTo>
                  <a:pt x="0" y="0"/>
                </a:moveTo>
                <a:lnTo>
                  <a:pt x="1218746" y="0"/>
                </a:lnTo>
                <a:lnTo>
                  <a:pt x="1218746" y="1221317"/>
                </a:lnTo>
                <a:lnTo>
                  <a:pt x="0" y="1221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>
            <a:off x="18023180" y="4866558"/>
            <a:ext cx="658363" cy="659751"/>
          </a:xfrm>
          <a:custGeom>
            <a:avLst/>
            <a:gdLst/>
            <a:ahLst/>
            <a:cxnLst/>
            <a:rect l="l" t="t" r="r" b="b"/>
            <a:pathLst>
              <a:path w="658363" h="659751">
                <a:moveTo>
                  <a:pt x="0" y="0"/>
                </a:moveTo>
                <a:lnTo>
                  <a:pt x="658362" y="0"/>
                </a:lnTo>
                <a:lnTo>
                  <a:pt x="658362" y="659752"/>
                </a:lnTo>
                <a:lnTo>
                  <a:pt x="0" y="659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 flipH="1">
            <a:off x="-1052518" y="3164719"/>
            <a:ext cx="2221929" cy="1288719"/>
          </a:xfrm>
          <a:custGeom>
            <a:avLst/>
            <a:gdLst/>
            <a:ahLst/>
            <a:cxnLst/>
            <a:rect l="l" t="t" r="r" b="b"/>
            <a:pathLst>
              <a:path w="2221929" h="1288719">
                <a:moveTo>
                  <a:pt x="2221929" y="0"/>
                </a:moveTo>
                <a:lnTo>
                  <a:pt x="0" y="0"/>
                </a:lnTo>
                <a:lnTo>
                  <a:pt x="0" y="1288718"/>
                </a:lnTo>
                <a:lnTo>
                  <a:pt x="2221929" y="1288718"/>
                </a:lnTo>
                <a:lnTo>
                  <a:pt x="222192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1F109234-B011-2196-6C8E-6B733D62B043}"/>
              </a:ext>
            </a:extLst>
          </p:cNvPr>
          <p:cNvSpPr/>
          <p:nvPr/>
        </p:nvSpPr>
        <p:spPr>
          <a:xfrm>
            <a:off x="14166036" y="9258300"/>
            <a:ext cx="913823" cy="912762"/>
          </a:xfrm>
          <a:custGeom>
            <a:avLst/>
            <a:gdLst/>
            <a:ahLst/>
            <a:cxnLst/>
            <a:rect l="l" t="t" r="r" b="b"/>
            <a:pathLst>
              <a:path w="1015763" h="1014584">
                <a:moveTo>
                  <a:pt x="0" y="0"/>
                </a:moveTo>
                <a:lnTo>
                  <a:pt x="1015763" y="0"/>
                </a:lnTo>
                <a:lnTo>
                  <a:pt x="1015763" y="1014584"/>
                </a:lnTo>
                <a:lnTo>
                  <a:pt x="0" y="1014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B571D9-E3AE-6E88-2E02-CC591DCB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669" y="3310852"/>
            <a:ext cx="4267200" cy="1221317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Area Treasurers</a:t>
            </a:r>
            <a:endParaRPr lang="en-US" sz="5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4EA15-D02B-8863-080C-1755480D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847" y="4888927"/>
            <a:ext cx="11653204" cy="3454973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 and deposit area funds and pay approved bills.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an accurate record of all area funds.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an annual budget for approval.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a detailed report of money received and dispersed at area council and business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area compliance with Extension financial guidelines and IRS filings (if applicable).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30400" y="8336889"/>
            <a:ext cx="2415983" cy="2697527"/>
          </a:xfrm>
          <a:custGeom>
            <a:avLst/>
            <a:gdLst/>
            <a:ahLst/>
            <a:cxnLst/>
            <a:rect l="l" t="t" r="r" b="b"/>
            <a:pathLst>
              <a:path w="2415983" h="2697527">
                <a:moveTo>
                  <a:pt x="0" y="0"/>
                </a:moveTo>
                <a:lnTo>
                  <a:pt x="2415983" y="0"/>
                </a:lnTo>
                <a:lnTo>
                  <a:pt x="2415983" y="2697527"/>
                </a:lnTo>
                <a:lnTo>
                  <a:pt x="0" y="269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726999" y="1739938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494838" y="1173688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726999" y="697771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4782800" y="195843"/>
            <a:ext cx="3164990" cy="3232158"/>
          </a:xfrm>
          <a:custGeom>
            <a:avLst/>
            <a:gdLst/>
            <a:ahLst/>
            <a:cxnLst/>
            <a:rect l="l" t="t" r="r" b="b"/>
            <a:pathLst>
              <a:path w="3164990" h="3232158">
                <a:moveTo>
                  <a:pt x="0" y="0"/>
                </a:moveTo>
                <a:lnTo>
                  <a:pt x="3164990" y="0"/>
                </a:lnTo>
                <a:lnTo>
                  <a:pt x="3164990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95339">
            <a:off x="15605309" y="6487492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8"/>
                </a:lnTo>
                <a:lnTo>
                  <a:pt x="0" y="28421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2187470" y="7202501"/>
            <a:ext cx="5318103" cy="3084499"/>
          </a:xfrm>
          <a:custGeom>
            <a:avLst/>
            <a:gdLst/>
            <a:ahLst/>
            <a:cxnLst/>
            <a:rect l="l" t="t" r="r" b="b"/>
            <a:pathLst>
              <a:path w="5318103" h="3084499">
                <a:moveTo>
                  <a:pt x="0" y="0"/>
                </a:moveTo>
                <a:lnTo>
                  <a:pt x="5318102" y="0"/>
                </a:lnTo>
                <a:lnTo>
                  <a:pt x="5318102" y="3084500"/>
                </a:lnTo>
                <a:lnTo>
                  <a:pt x="0" y="3084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flipH="1">
            <a:off x="-433479" y="6797602"/>
            <a:ext cx="1804531" cy="2514143"/>
          </a:xfrm>
          <a:custGeom>
            <a:avLst/>
            <a:gdLst/>
            <a:ahLst/>
            <a:cxnLst/>
            <a:rect l="l" t="t" r="r" b="b"/>
            <a:pathLst>
              <a:path w="1804531" h="2514143">
                <a:moveTo>
                  <a:pt x="1804531" y="0"/>
                </a:moveTo>
                <a:lnTo>
                  <a:pt x="0" y="0"/>
                </a:lnTo>
                <a:lnTo>
                  <a:pt x="0" y="2514142"/>
                </a:lnTo>
                <a:lnTo>
                  <a:pt x="1804531" y="2514142"/>
                </a:lnTo>
                <a:lnTo>
                  <a:pt x="180453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AutoShape 11"/>
          <p:cNvSpPr/>
          <p:nvPr/>
        </p:nvSpPr>
        <p:spPr>
          <a:xfrm>
            <a:off x="441" y="5438892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7394552" y="6981014"/>
            <a:ext cx="3493712" cy="6513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25"/>
              </a:lnSpc>
            </a:pPr>
            <a:r>
              <a:rPr lang="en-US" sz="24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Aaron Loeb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A6AE9-E065-5624-3B21-D382C697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061" y="1395928"/>
            <a:ext cx="6553201" cy="1052494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County Treasurers</a:t>
            </a:r>
            <a:endParaRPr lang="en-US" sz="54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3A0C5E9-AB47-BB79-37FF-6D7B60484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061" y="2754637"/>
            <a:ext cx="13698870" cy="4808480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a member of the county executive committee.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treasurer’s report at county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preparation of the annual budget.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dues to the KEHA State Treasurer and the area treasurer.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a record of all financial transactions.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county compliance with Extension financial guidelines and IRS filings (if applicable).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financial records for audit and review.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80214" y="371707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9751797" y="206381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0499302" y="154688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-228600" y="7698260"/>
            <a:ext cx="3714257" cy="3390362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9DBC7BA2-0B4B-337E-94EC-49139EAA4583}"/>
              </a:ext>
            </a:extLst>
          </p:cNvPr>
          <p:cNvSpPr/>
          <p:nvPr/>
        </p:nvSpPr>
        <p:spPr>
          <a:xfrm rot="18228378">
            <a:off x="3469505" y="9165255"/>
            <a:ext cx="1007920" cy="1002422"/>
          </a:xfrm>
          <a:custGeom>
            <a:avLst/>
            <a:gdLst/>
            <a:ahLst/>
            <a:cxnLst/>
            <a:rect l="l" t="t" r="r" b="b"/>
            <a:pathLst>
              <a:path w="1586503" h="1577849">
                <a:moveTo>
                  <a:pt x="0" y="0"/>
                </a:moveTo>
                <a:lnTo>
                  <a:pt x="1586502" y="0"/>
                </a:lnTo>
                <a:lnTo>
                  <a:pt x="1586502" y="1577849"/>
                </a:lnTo>
                <a:lnTo>
                  <a:pt x="0" y="1577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E2DF58-C98F-2518-76FB-F96FE497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290" y="62084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Dues Remittance Form</a:t>
            </a:r>
            <a:endParaRPr lang="en-US" sz="5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43770-DCA8-CA68-46E2-8942EDDCC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290" y="2131981"/>
            <a:ext cx="9058975" cy="6053065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Forms are due by December 15.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are delinquent if not postmarked by December 31.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sure funds totaled on the form are equal to the amount of the enclosed check or checks.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using the “other” line, be sure to list a description in the blank.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most updated form from the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KEHA Manual Appendix online </a:t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  <a:hlinkClick r:id="rId6"/>
              </a:rPr>
              <a:t>https://keha.ca.uky.edu/content/keha-manual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E43088-AD3A-626F-2BEB-86FC6D064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331" y="495300"/>
            <a:ext cx="6364818" cy="88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/>
            <a:stretch>
              <a:fillRect b="-115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075009" y="5024871"/>
            <a:ext cx="1790851" cy="1867902"/>
          </a:xfrm>
          <a:custGeom>
            <a:avLst/>
            <a:gdLst/>
            <a:ahLst/>
            <a:cxnLst/>
            <a:rect l="l" t="t" r="r" b="b"/>
            <a:pathLst>
              <a:path w="1790851" h="1867902">
                <a:moveTo>
                  <a:pt x="0" y="0"/>
                </a:moveTo>
                <a:lnTo>
                  <a:pt x="1790851" y="0"/>
                </a:lnTo>
                <a:lnTo>
                  <a:pt x="1790851" y="1867902"/>
                </a:lnTo>
                <a:lnTo>
                  <a:pt x="0" y="1867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642891">
            <a:off x="7705295" y="7102452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2689861" y="6107255"/>
            <a:ext cx="1007106" cy="1050436"/>
          </a:xfrm>
          <a:custGeom>
            <a:avLst/>
            <a:gdLst/>
            <a:ahLst/>
            <a:cxnLst/>
            <a:rect l="l" t="t" r="r" b="b"/>
            <a:pathLst>
              <a:path w="1007106" h="1050436">
                <a:moveTo>
                  <a:pt x="0" y="0"/>
                </a:moveTo>
                <a:lnTo>
                  <a:pt x="1007106" y="0"/>
                </a:lnTo>
                <a:lnTo>
                  <a:pt x="1007106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3920936" y="7994852"/>
            <a:ext cx="865520" cy="902759"/>
          </a:xfrm>
          <a:custGeom>
            <a:avLst/>
            <a:gdLst/>
            <a:ahLst/>
            <a:cxnLst/>
            <a:rect l="l" t="t" r="r" b="b"/>
            <a:pathLst>
              <a:path w="865520" h="902759">
                <a:moveTo>
                  <a:pt x="0" y="0"/>
                </a:moveTo>
                <a:lnTo>
                  <a:pt x="865521" y="0"/>
                </a:lnTo>
                <a:lnTo>
                  <a:pt x="865521" y="902759"/>
                </a:lnTo>
                <a:lnTo>
                  <a:pt x="0" y="902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 flipH="1">
            <a:off x="5431377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AutoShape 17"/>
          <p:cNvSpPr/>
          <p:nvPr/>
        </p:nvSpPr>
        <p:spPr>
          <a:xfrm>
            <a:off x="9143214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/>
          <p:cNvSpPr/>
          <p:nvPr/>
        </p:nvSpPr>
        <p:spPr>
          <a:xfrm>
            <a:off x="13701537" y="813888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C69E67B5-1ED2-78A2-A6B0-D0F984059D0F}"/>
              </a:ext>
            </a:extLst>
          </p:cNvPr>
          <p:cNvSpPr/>
          <p:nvPr/>
        </p:nvSpPr>
        <p:spPr>
          <a:xfrm>
            <a:off x="-93175" y="7433821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C5CEFE4B-E1EE-2FA4-034D-1417264F9FBD}"/>
              </a:ext>
            </a:extLst>
          </p:cNvPr>
          <p:cNvSpPr/>
          <p:nvPr/>
        </p:nvSpPr>
        <p:spPr>
          <a:xfrm rot="1466997">
            <a:off x="2446765" y="9079721"/>
            <a:ext cx="1121679" cy="1115561"/>
          </a:xfrm>
          <a:custGeom>
            <a:avLst/>
            <a:gdLst/>
            <a:ahLst/>
            <a:cxnLst/>
            <a:rect l="l" t="t" r="r" b="b"/>
            <a:pathLst>
              <a:path w="1586503" h="1577849">
                <a:moveTo>
                  <a:pt x="0" y="0"/>
                </a:moveTo>
                <a:lnTo>
                  <a:pt x="1586502" y="0"/>
                </a:lnTo>
                <a:lnTo>
                  <a:pt x="1586502" y="1577849"/>
                </a:lnTo>
                <a:lnTo>
                  <a:pt x="0" y="1577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91F7E-82E9-1CD7-E060-060173B2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763" y="892024"/>
            <a:ext cx="3886200" cy="1461659"/>
          </a:xfrm>
        </p:spPr>
        <p:txBody>
          <a:bodyPr>
            <a:no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Club Treasurers</a:t>
            </a:r>
            <a:endParaRPr lang="en-US" sz="5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25E6BB-8CCE-52AF-4969-9C32FAF3F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763" y="2423809"/>
            <a:ext cx="11048997" cy="4457695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records of all financial transactions.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 membership dues and forward to the county treasurer.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treasurer’s report at club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preparation of the annual budget for the club.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county compliance with Extension financial guidelines and IRS filings (if applicable).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4846629" y="5013125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169259" y="7163731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3684259" y="-434154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2196916" y="1094111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-533400" y="1017886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15087600" y="2304502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0DDFD0-C77F-586C-5F8D-F0EAB6524204}"/>
              </a:ext>
            </a:extLst>
          </p:cNvPr>
          <p:cNvSpPr/>
          <p:nvPr/>
        </p:nvSpPr>
        <p:spPr>
          <a:xfrm>
            <a:off x="10058400" y="6362700"/>
            <a:ext cx="5561791" cy="3778708"/>
          </a:xfrm>
          <a:custGeom>
            <a:avLst/>
            <a:gdLst/>
            <a:ahLst/>
            <a:cxnLst/>
            <a:rect l="l" t="t" r="r" b="b"/>
            <a:pathLst>
              <a:path w="6018989" h="4114800">
                <a:moveTo>
                  <a:pt x="0" y="0"/>
                </a:moveTo>
                <a:lnTo>
                  <a:pt x="6018990" y="0"/>
                </a:lnTo>
                <a:lnTo>
                  <a:pt x="6018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84B22-C4AE-314E-ED8E-FA144BB3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954" y="1634319"/>
            <a:ext cx="5562600" cy="1160597"/>
          </a:xfrm>
        </p:spPr>
        <p:txBody>
          <a:bodyPr>
            <a:no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Treasurers Learn More!</a:t>
            </a:r>
            <a:endParaRPr lang="en-US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E8B05-A5A1-6145-927B-B23CC6F8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7120" y="3135213"/>
            <a:ext cx="10134600" cy="5105400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KEHA Manual online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https://keha.ca.uky.edu/content/keha-manual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Organizational Guide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solidFill>
                  <a:prstClr val="black"/>
                </a:solidFill>
              </a:rPr>
              <a:t>Page 24: Suggestions for a county budget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solidFill>
                  <a:prstClr val="black"/>
                </a:solidFill>
              </a:rPr>
              <a:t>Page 25: Sample county budget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solidFill>
                  <a:prstClr val="black"/>
                </a:solidFill>
              </a:rPr>
              <a:t>Page 26: Annual budget form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solidFill>
                  <a:prstClr val="black"/>
                </a:solidFill>
              </a:rPr>
              <a:t>Page 27: Sample club treasurer’s report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solidFill>
                  <a:prstClr val="black"/>
                </a:solidFill>
              </a:rPr>
              <a:t>Page 28: Annual financial report form</a:t>
            </a:r>
          </a:p>
        </p:txBody>
      </p:sp>
    </p:spTree>
    <p:extLst>
      <p:ext uri="{BB962C8B-B14F-4D97-AF65-F5344CB8AC3E}">
        <p14:creationId xmlns:p14="http://schemas.microsoft.com/office/powerpoint/2010/main" val="42330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95459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496545" y="744578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8B7FB92-5E64-EDC1-5D93-5B3777DEB021}"/>
              </a:ext>
            </a:extLst>
          </p:cNvPr>
          <p:cNvSpPr/>
          <p:nvPr/>
        </p:nvSpPr>
        <p:spPr>
          <a:xfrm rot="4862442" flipH="1">
            <a:off x="13366712" y="728575"/>
            <a:ext cx="3164990" cy="3232158"/>
          </a:xfrm>
          <a:custGeom>
            <a:avLst/>
            <a:gdLst/>
            <a:ahLst/>
            <a:cxnLst/>
            <a:rect l="l" t="t" r="r" b="b"/>
            <a:pathLst>
              <a:path w="3164990" h="3232158">
                <a:moveTo>
                  <a:pt x="0" y="0"/>
                </a:moveTo>
                <a:lnTo>
                  <a:pt x="3164989" y="0"/>
                </a:lnTo>
                <a:lnTo>
                  <a:pt x="3164989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2E8D31-D7AE-4E96-18A7-BBE570B6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228404"/>
            <a:ext cx="5486400" cy="1135063"/>
          </a:xfrm>
        </p:spPr>
        <p:txBody>
          <a:bodyPr>
            <a:no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Area Educational Chairs</a:t>
            </a:r>
            <a:endParaRPr lang="en-US" sz="5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A8E68-2FEF-8F6B-9173-730C5A8E5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2811796"/>
            <a:ext cx="14027917" cy="7132303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with your area council to coordinate area program planning and implementation.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chairperson or co-chairperson for area workshops that relate to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Communicate regularly with your corresponding state chairperson.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 and coordinate any contests at the area level (if applicable for your chairmanship).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a liaison between the state chairperson and the county educational chairpeople.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information and resources with the county chairpeople.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county program of work reports are submitted, and compile information to share within the area.</a:t>
            </a:r>
            <a:endParaRPr lang="en-US" sz="3600" dirty="0"/>
          </a:p>
        </p:txBody>
      </p:sp>
      <p:sp>
        <p:nvSpPr>
          <p:cNvPr id="6" name="Freeform 3"/>
          <p:cNvSpPr/>
          <p:nvPr/>
        </p:nvSpPr>
        <p:spPr>
          <a:xfrm rot="913970">
            <a:off x="76326" y="253262"/>
            <a:ext cx="2556671" cy="4702586"/>
          </a:xfrm>
          <a:custGeom>
            <a:avLst/>
            <a:gdLst/>
            <a:ahLst/>
            <a:cxnLst/>
            <a:rect l="l" t="t" r="r" b="b"/>
            <a:pathLst>
              <a:path w="3729096" h="6859074">
                <a:moveTo>
                  <a:pt x="0" y="0"/>
                </a:moveTo>
                <a:lnTo>
                  <a:pt x="3729097" y="0"/>
                </a:lnTo>
                <a:lnTo>
                  <a:pt x="3729097" y="6859074"/>
                </a:lnTo>
                <a:lnTo>
                  <a:pt x="0" y="6859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6239670" y="7044056"/>
            <a:ext cx="2338942" cy="3695410"/>
          </a:xfrm>
          <a:custGeom>
            <a:avLst/>
            <a:gdLst/>
            <a:ahLst/>
            <a:cxnLst/>
            <a:rect l="l" t="t" r="r" b="b"/>
            <a:pathLst>
              <a:path w="3208141" h="5068700">
                <a:moveTo>
                  <a:pt x="0" y="0"/>
                </a:moveTo>
                <a:lnTo>
                  <a:pt x="3208141" y="0"/>
                </a:lnTo>
                <a:lnTo>
                  <a:pt x="3208141" y="5068701"/>
                </a:lnTo>
                <a:lnTo>
                  <a:pt x="0" y="5068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 rot="19800000" flipH="1">
            <a:off x="-766462" y="6367916"/>
            <a:ext cx="2774200" cy="4383095"/>
          </a:xfrm>
          <a:custGeom>
            <a:avLst/>
            <a:gdLst/>
            <a:ahLst/>
            <a:cxnLst/>
            <a:rect l="l" t="t" r="r" b="b"/>
            <a:pathLst>
              <a:path w="1732007" h="2736483">
                <a:moveTo>
                  <a:pt x="0" y="0"/>
                </a:moveTo>
                <a:lnTo>
                  <a:pt x="1732007" y="0"/>
                </a:lnTo>
                <a:lnTo>
                  <a:pt x="1732007" y="2736484"/>
                </a:lnTo>
                <a:lnTo>
                  <a:pt x="0" y="2736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1DC2EF6-2936-464C-7A2B-2390A01578FD}"/>
              </a:ext>
            </a:extLst>
          </p:cNvPr>
          <p:cNvSpPr/>
          <p:nvPr/>
        </p:nvSpPr>
        <p:spPr>
          <a:xfrm>
            <a:off x="15011400" y="355608"/>
            <a:ext cx="2899817" cy="4427202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3C20D8ED-133A-BA42-0DB3-F580B2054221}"/>
              </a:ext>
            </a:extLst>
          </p:cNvPr>
          <p:cNvSpPr/>
          <p:nvPr/>
        </p:nvSpPr>
        <p:spPr>
          <a:xfrm rot="2463539">
            <a:off x="15586350" y="9105998"/>
            <a:ext cx="1039454" cy="1033785"/>
          </a:xfrm>
          <a:custGeom>
            <a:avLst/>
            <a:gdLst/>
            <a:ahLst/>
            <a:cxnLst/>
            <a:rect l="l" t="t" r="r" b="b"/>
            <a:pathLst>
              <a:path w="1039454" h="1033785">
                <a:moveTo>
                  <a:pt x="0" y="0"/>
                </a:moveTo>
                <a:lnTo>
                  <a:pt x="1039454" y="0"/>
                </a:lnTo>
                <a:lnTo>
                  <a:pt x="1039454" y="1033785"/>
                </a:lnTo>
                <a:lnTo>
                  <a:pt x="0" y="1033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6D532-FE3A-7B84-FDDC-11423B1E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287" y="504034"/>
            <a:ext cx="9677400" cy="1135062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County Educational Chairs</a:t>
            </a:r>
            <a:endParaRPr lang="en-US" sz="5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CD2DD80-0E89-26D1-61EE-D1F08447C2EC}"/>
              </a:ext>
            </a:extLst>
          </p:cNvPr>
          <p:cNvSpPr txBox="1">
            <a:spLocks/>
          </p:cNvSpPr>
          <p:nvPr/>
        </p:nvSpPr>
        <p:spPr>
          <a:xfrm>
            <a:off x="1587287" y="1881568"/>
            <a:ext cx="14219883" cy="7662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cooperatively with your county council, county FCS agent, and area chairperson.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 area trainings and meetings related to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 with program planning in your county.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plan tours, field trips, and special interest programs related to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 chairmanship contests in your county.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 with leader training sessions and workshops related to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with your county council and club leaders to complete program of work reports for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Compile and submit the county program of work report by established deadlines.</a:t>
            </a:r>
          </a:p>
        </p:txBody>
      </p:sp>
    </p:spTree>
    <p:extLst>
      <p:ext uri="{BB962C8B-B14F-4D97-AF65-F5344CB8AC3E}">
        <p14:creationId xmlns:p14="http://schemas.microsoft.com/office/powerpoint/2010/main" val="14502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0529" y="-2161370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45640" y="2617234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-255708" y="4874698"/>
            <a:ext cx="3777050" cy="5632001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634164" y="102870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864575" y="529864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9144000" y="7453849"/>
            <a:ext cx="3714257" cy="4147094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A3F6D033-F22A-868A-5A7D-E6AB2963DD5D}"/>
              </a:ext>
            </a:extLst>
          </p:cNvPr>
          <p:cNvSpPr/>
          <p:nvPr/>
        </p:nvSpPr>
        <p:spPr>
          <a:xfrm>
            <a:off x="14578683" y="3009900"/>
            <a:ext cx="3709317" cy="5663081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C8913F6-449F-A8F2-2C57-BC102A955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75814"/>
              </p:ext>
            </p:extLst>
          </p:nvPr>
        </p:nvGraphicFramePr>
        <p:xfrm>
          <a:off x="8066493" y="252802"/>
          <a:ext cx="5791202" cy="8213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Content Placeholder 3" descr="A diagram of a structure&#10;&#10;Description automatically generated">
            <a:extLst>
              <a:ext uri="{FF2B5EF4-FFF2-40B4-BE49-F238E27FC236}">
                <a16:creationId xmlns:a16="http://schemas.microsoft.com/office/drawing/2014/main" id="{6A667EA0-B2B3-3DFA-C649-721C67D01B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455" y="1245654"/>
            <a:ext cx="5648360" cy="627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0921743" flipH="1">
            <a:off x="9789726" y="6808126"/>
            <a:ext cx="8239292" cy="3728279"/>
          </a:xfrm>
          <a:custGeom>
            <a:avLst/>
            <a:gdLst/>
            <a:ahLst/>
            <a:cxnLst/>
            <a:rect l="l" t="t" r="r" b="b"/>
            <a:pathLst>
              <a:path w="13756948" h="6225019">
                <a:moveTo>
                  <a:pt x="13756949" y="0"/>
                </a:moveTo>
                <a:lnTo>
                  <a:pt x="0" y="0"/>
                </a:lnTo>
                <a:lnTo>
                  <a:pt x="0" y="6225019"/>
                </a:lnTo>
                <a:lnTo>
                  <a:pt x="13756949" y="6225019"/>
                </a:lnTo>
                <a:lnTo>
                  <a:pt x="137569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flipH="1">
            <a:off x="-265544" y="7079067"/>
            <a:ext cx="2287044" cy="3186398"/>
          </a:xfrm>
          <a:custGeom>
            <a:avLst/>
            <a:gdLst/>
            <a:ahLst/>
            <a:cxnLst/>
            <a:rect l="l" t="t" r="r" b="b"/>
            <a:pathLst>
              <a:path w="2287044" h="3186398">
                <a:moveTo>
                  <a:pt x="0" y="0"/>
                </a:moveTo>
                <a:lnTo>
                  <a:pt x="2287044" y="0"/>
                </a:lnTo>
                <a:lnTo>
                  <a:pt x="2287044" y="3186398"/>
                </a:lnTo>
                <a:lnTo>
                  <a:pt x="0" y="318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2060479" y="8343900"/>
            <a:ext cx="1667625" cy="2634763"/>
          </a:xfrm>
          <a:custGeom>
            <a:avLst/>
            <a:gdLst/>
            <a:ahLst/>
            <a:cxnLst/>
            <a:rect l="l" t="t" r="r" b="b"/>
            <a:pathLst>
              <a:path w="1667625" h="2634763">
                <a:moveTo>
                  <a:pt x="0" y="0"/>
                </a:moveTo>
                <a:lnTo>
                  <a:pt x="1667625" y="0"/>
                </a:lnTo>
                <a:lnTo>
                  <a:pt x="1667625" y="2634763"/>
                </a:lnTo>
                <a:lnTo>
                  <a:pt x="0" y="263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FF836955-C21E-3535-2075-E053E962CACB}"/>
              </a:ext>
            </a:extLst>
          </p:cNvPr>
          <p:cNvSpPr/>
          <p:nvPr/>
        </p:nvSpPr>
        <p:spPr>
          <a:xfrm>
            <a:off x="13106400" y="190500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C3A70B-581B-9A8B-BED2-BDE36029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62100"/>
            <a:ext cx="5334000" cy="1143000"/>
          </a:xfrm>
        </p:spPr>
        <p:txBody>
          <a:bodyPr>
            <a:no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Club Educational Chairs</a:t>
            </a:r>
            <a:endParaRPr lang="en-US" sz="5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CB841B-37A8-B936-3385-07B38724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950659"/>
            <a:ext cx="10287000" cy="6172200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with the county chair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person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program planning, implementation, and reporting.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 county leader trainings and workshops related to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 club lessons related to your chairmanship.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club members to participate in chairmanship contests.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33C09-932B-3043-CB7C-F6A7659D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500" y="5501811"/>
            <a:ext cx="3564106" cy="555316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20443886">
            <a:off x="910626" y="358932"/>
            <a:ext cx="3949991" cy="2953931"/>
          </a:xfrm>
          <a:custGeom>
            <a:avLst/>
            <a:gdLst/>
            <a:ahLst/>
            <a:cxnLst/>
            <a:rect l="l" t="t" r="r" b="b"/>
            <a:pathLst>
              <a:path w="3949991" h="295393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flipH="1">
            <a:off x="15177533" y="1241293"/>
            <a:ext cx="2522146" cy="3991302"/>
          </a:xfrm>
          <a:custGeom>
            <a:avLst/>
            <a:gdLst/>
            <a:ahLst/>
            <a:cxnLst/>
            <a:rect l="l" t="t" r="r" b="b"/>
            <a:pathLst>
              <a:path w="3597078" h="6616247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21404661" flipH="1">
            <a:off x="11357342" y="1126695"/>
            <a:ext cx="3214264" cy="2403730"/>
          </a:xfrm>
          <a:custGeom>
            <a:avLst/>
            <a:gdLst/>
            <a:ahLst/>
            <a:cxnLst/>
            <a:rect l="l" t="t" r="r" b="b"/>
            <a:pathLst>
              <a:path w="3214264" h="2403730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976A03F-DC6C-09BB-EDFE-0B0876B0EAD7}"/>
              </a:ext>
            </a:extLst>
          </p:cNvPr>
          <p:cNvSpPr/>
          <p:nvPr/>
        </p:nvSpPr>
        <p:spPr>
          <a:xfrm>
            <a:off x="-72436" y="5829300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90"/>
                </a:lnTo>
                <a:lnTo>
                  <a:pt x="0" y="4898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72EAEB99-E4D3-C003-5D18-A29E0330D3D8}"/>
              </a:ext>
            </a:extLst>
          </p:cNvPr>
          <p:cNvSpPr/>
          <p:nvPr/>
        </p:nvSpPr>
        <p:spPr>
          <a:xfrm>
            <a:off x="16712087" y="9045707"/>
            <a:ext cx="964846" cy="1089662"/>
          </a:xfrm>
          <a:custGeom>
            <a:avLst/>
            <a:gdLst/>
            <a:ahLst/>
            <a:cxnLst/>
            <a:rect l="l" t="t" r="r" b="b"/>
            <a:pathLst>
              <a:path w="1654907" h="1868991">
                <a:moveTo>
                  <a:pt x="0" y="0"/>
                </a:moveTo>
                <a:lnTo>
                  <a:pt x="1654907" y="0"/>
                </a:lnTo>
                <a:lnTo>
                  <a:pt x="1654907" y="1868992"/>
                </a:lnTo>
                <a:lnTo>
                  <a:pt x="0" y="1868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3FEC6F-6984-FE3A-20A3-3E80DE8B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831" y="2504525"/>
            <a:ext cx="2971800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Members</a:t>
            </a:r>
            <a:endParaRPr lang="en-US" sz="5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E68EA8-D784-08AC-B59D-3F638599E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831" y="3888973"/>
            <a:ext cx="8542969" cy="4705350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Recruit new members.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 a lesson or lead an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Participate actively in KEHA at all levels – club, county, area, and state.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 – to support KEHA, for Extension programs, and for community activities.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KEHA story!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/>
            <a:stretch>
              <a:fillRect b="-115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9140659" y="6941187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 flipH="1">
            <a:off x="5431377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AutoShape 17"/>
          <p:cNvSpPr/>
          <p:nvPr/>
        </p:nvSpPr>
        <p:spPr>
          <a:xfrm>
            <a:off x="9143214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AutoShape 22"/>
          <p:cNvSpPr/>
          <p:nvPr/>
        </p:nvSpPr>
        <p:spPr>
          <a:xfrm>
            <a:off x="12855051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/>
          <p:cNvSpPr/>
          <p:nvPr/>
        </p:nvSpPr>
        <p:spPr>
          <a:xfrm>
            <a:off x="13633742" y="-1130311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D0228B0-B737-FD8F-6EC0-F6CE3CC24783}"/>
              </a:ext>
            </a:extLst>
          </p:cNvPr>
          <p:cNvSpPr/>
          <p:nvPr/>
        </p:nvSpPr>
        <p:spPr>
          <a:xfrm>
            <a:off x="1311750" y="3922848"/>
            <a:ext cx="5455843" cy="5423368"/>
          </a:xfrm>
          <a:custGeom>
            <a:avLst/>
            <a:gdLst/>
            <a:ahLst/>
            <a:cxnLst/>
            <a:rect l="l" t="t" r="r" b="b"/>
            <a:pathLst>
              <a:path w="5455843" h="5423368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21C2A1-E831-4F90-C851-F0DAACC093E4}"/>
              </a:ext>
            </a:extLst>
          </p:cNvPr>
          <p:cNvGrpSpPr/>
          <p:nvPr/>
        </p:nvGrpSpPr>
        <p:grpSpPr>
          <a:xfrm>
            <a:off x="10515600" y="288547"/>
            <a:ext cx="2688525" cy="2286000"/>
            <a:chOff x="0" y="0"/>
            <a:chExt cx="2751198" cy="244652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A57664-6E8B-A731-FE97-6AE28C150C7E}"/>
                </a:ext>
              </a:extLst>
            </p:cNvPr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5209EB0-A9EF-D8DA-87FE-0772360B3F14}"/>
                </a:ext>
              </a:extLst>
            </p:cNvPr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FEE975D-E291-8BC9-38D0-3AA4E0DC187C}"/>
                </a:ext>
              </a:extLst>
            </p:cNvPr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743BAF-01BF-D595-081B-4A6E027D78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64" y="2649716"/>
            <a:ext cx="6322334" cy="41411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65E77D0-A58F-64EA-A165-E55EDF58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70" y="724593"/>
            <a:ext cx="4073462" cy="1201554"/>
          </a:xfrm>
        </p:spPr>
        <p:txBody>
          <a:bodyPr>
            <a:norm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Remember …</a:t>
            </a:r>
            <a:endParaRPr lang="en-US" sz="5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2BAE85-9BF4-18C4-3C74-8B3572467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857" y="2415689"/>
            <a:ext cx="4578145" cy="48519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ogether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F28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F28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F28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chieve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F28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F28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F28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FA704-BDE3-6791-E71B-70BDB7485CBE}"/>
              </a:ext>
            </a:extLst>
          </p:cNvPr>
          <p:cNvSpPr txBox="1"/>
          <p:nvPr/>
        </p:nvSpPr>
        <p:spPr>
          <a:xfrm>
            <a:off x="157995" y="8863123"/>
            <a:ext cx="254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July 2025</a:t>
            </a:r>
          </a:p>
          <a:p>
            <a:r>
              <a:rPr lang="en-US" dirty="0"/>
              <a:t>Art and photos by:</a:t>
            </a:r>
          </a:p>
          <a:p>
            <a:r>
              <a:rPr lang="en-US" dirty="0"/>
              <a:t>Canva and KEHA members and advisors</a:t>
            </a:r>
          </a:p>
        </p:txBody>
      </p:sp>
    </p:spTree>
    <p:extLst>
      <p:ext uri="{BB962C8B-B14F-4D97-AF65-F5344CB8AC3E}">
        <p14:creationId xmlns:p14="http://schemas.microsoft.com/office/powerpoint/2010/main" val="2282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3"/>
            <a:stretch>
              <a:fillRect b="-115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650629" y="4147689"/>
            <a:ext cx="1790851" cy="1867902"/>
          </a:xfrm>
          <a:custGeom>
            <a:avLst/>
            <a:gdLst/>
            <a:ahLst/>
            <a:cxnLst/>
            <a:rect l="l" t="t" r="r" b="b"/>
            <a:pathLst>
              <a:path w="1790851" h="1867902">
                <a:moveTo>
                  <a:pt x="0" y="0"/>
                </a:moveTo>
                <a:lnTo>
                  <a:pt x="1790851" y="0"/>
                </a:lnTo>
                <a:lnTo>
                  <a:pt x="1790851" y="1867902"/>
                </a:lnTo>
                <a:lnTo>
                  <a:pt x="0" y="1867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21187772">
            <a:off x="1233097" y="7384397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1964478" y="6015591"/>
            <a:ext cx="1007106" cy="1050436"/>
          </a:xfrm>
          <a:custGeom>
            <a:avLst/>
            <a:gdLst/>
            <a:ahLst/>
            <a:cxnLst/>
            <a:rect l="l" t="t" r="r" b="b"/>
            <a:pathLst>
              <a:path w="1007106" h="1050436">
                <a:moveTo>
                  <a:pt x="0" y="0"/>
                </a:moveTo>
                <a:lnTo>
                  <a:pt x="1007106" y="0"/>
                </a:lnTo>
                <a:lnTo>
                  <a:pt x="1007106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3217869" y="7343561"/>
            <a:ext cx="865520" cy="902759"/>
          </a:xfrm>
          <a:custGeom>
            <a:avLst/>
            <a:gdLst/>
            <a:ahLst/>
            <a:cxnLst/>
            <a:rect l="l" t="t" r="r" b="b"/>
            <a:pathLst>
              <a:path w="865520" h="902759">
                <a:moveTo>
                  <a:pt x="0" y="0"/>
                </a:moveTo>
                <a:lnTo>
                  <a:pt x="865521" y="0"/>
                </a:lnTo>
                <a:lnTo>
                  <a:pt x="865521" y="902759"/>
                </a:lnTo>
                <a:lnTo>
                  <a:pt x="0" y="902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 flipH="1">
            <a:off x="5431377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AutoShape 17"/>
          <p:cNvSpPr/>
          <p:nvPr/>
        </p:nvSpPr>
        <p:spPr>
          <a:xfrm>
            <a:off x="9143214" y="4001936"/>
            <a:ext cx="0" cy="4210638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/>
          <p:cNvSpPr/>
          <p:nvPr/>
        </p:nvSpPr>
        <p:spPr>
          <a:xfrm>
            <a:off x="14782800" y="250619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C69E67B5-1ED2-78A2-A6B0-D0F984059D0F}"/>
              </a:ext>
            </a:extLst>
          </p:cNvPr>
          <p:cNvSpPr/>
          <p:nvPr/>
        </p:nvSpPr>
        <p:spPr>
          <a:xfrm>
            <a:off x="-720782" y="7433821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108A5A35-13AD-0689-8132-54F177057ED7}"/>
              </a:ext>
            </a:extLst>
          </p:cNvPr>
          <p:cNvSpPr/>
          <p:nvPr/>
        </p:nvSpPr>
        <p:spPr>
          <a:xfrm>
            <a:off x="14782800" y="9163085"/>
            <a:ext cx="1015763" cy="1014584"/>
          </a:xfrm>
          <a:custGeom>
            <a:avLst/>
            <a:gdLst/>
            <a:ahLst/>
            <a:cxnLst/>
            <a:rect l="l" t="t" r="r" b="b"/>
            <a:pathLst>
              <a:path w="1015763" h="1014584">
                <a:moveTo>
                  <a:pt x="0" y="0"/>
                </a:moveTo>
                <a:lnTo>
                  <a:pt x="1015763" y="0"/>
                </a:lnTo>
                <a:lnTo>
                  <a:pt x="1015763" y="1014584"/>
                </a:lnTo>
                <a:lnTo>
                  <a:pt x="0" y="1014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1B77972-91E5-AFDD-F10A-51DC2A6A1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814" y="1284258"/>
            <a:ext cx="7772400" cy="1170779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Area Presidents</a:t>
            </a:r>
            <a:endParaRPr lang="en-US" sz="540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52BB471A-251D-A56E-A30E-573F03DBB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35688"/>
            <a:ext cx="10972799" cy="5276885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 the area on the KEHA Board of Directors.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 at all area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a brief report of the area activities at the KEHA Board of Directors’ meetings and the area council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 at least one meeting or event in each county of the area during your term.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a copy of the area bylaws and ensure they match state bylaws requirements; also ensure each county maintains a copy of county bylaws.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119888" y="6743700"/>
            <a:ext cx="2556671" cy="4702586"/>
          </a:xfrm>
          <a:custGeom>
            <a:avLst/>
            <a:gdLst/>
            <a:ahLst/>
            <a:cxnLst/>
            <a:rect l="l" t="t" r="r" b="b"/>
            <a:pathLst>
              <a:path w="3729096" h="6859074">
                <a:moveTo>
                  <a:pt x="0" y="0"/>
                </a:moveTo>
                <a:lnTo>
                  <a:pt x="3729097" y="0"/>
                </a:lnTo>
                <a:lnTo>
                  <a:pt x="3729097" y="6859074"/>
                </a:lnTo>
                <a:lnTo>
                  <a:pt x="0" y="685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9584017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flipH="1">
            <a:off x="15570529" y="621494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3019667" y="-313856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0850354" y="145592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-1207800" y="10287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14218816" y="2291288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7E05C-1A01-F3EA-3FB2-7EC43015FF8A}"/>
              </a:ext>
            </a:extLst>
          </p:cNvPr>
          <p:cNvSpPr txBox="1"/>
          <p:nvPr/>
        </p:nvSpPr>
        <p:spPr>
          <a:xfrm>
            <a:off x="2140069" y="1363725"/>
            <a:ext cx="11845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County Presidents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AB533-80CD-5767-5C2A-FD48124512FB}"/>
              </a:ext>
            </a:extLst>
          </p:cNvPr>
          <p:cNvSpPr txBox="1"/>
          <p:nvPr/>
        </p:nvSpPr>
        <p:spPr>
          <a:xfrm>
            <a:off x="2057400" y="2790835"/>
            <a:ext cx="12836893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 at all county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 and call county council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 the county at area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Appoint committees as needed.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all county reports are submitted by set deadlines.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4017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925530" y="744126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flipH="1">
            <a:off x="15258854" y="5857366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1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1" y="4710415"/>
                </a:lnTo>
                <a:lnTo>
                  <a:pt x="337754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281897" y="2478664"/>
            <a:ext cx="1399030" cy="1401981"/>
          </a:xfrm>
          <a:custGeom>
            <a:avLst/>
            <a:gdLst/>
            <a:ahLst/>
            <a:cxnLst/>
            <a:rect l="l" t="t" r="r" b="b"/>
            <a:pathLst>
              <a:path w="1399030" h="1401981">
                <a:moveTo>
                  <a:pt x="0" y="0"/>
                </a:moveTo>
                <a:lnTo>
                  <a:pt x="1399030" y="0"/>
                </a:lnTo>
                <a:lnTo>
                  <a:pt x="1399030" y="1401981"/>
                </a:lnTo>
                <a:lnTo>
                  <a:pt x="0" y="140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1"/>
          <p:cNvGrpSpPr/>
          <p:nvPr/>
        </p:nvGrpSpPr>
        <p:grpSpPr>
          <a:xfrm>
            <a:off x="1520226" y="7801446"/>
            <a:ext cx="2063399" cy="1834890"/>
            <a:chOff x="0" y="0"/>
            <a:chExt cx="2751198" cy="2446520"/>
          </a:xfrm>
        </p:grpSpPr>
        <p:sp>
          <p:nvSpPr>
            <p:cNvPr id="12" name="Freeform 12"/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CDD8BA68-564F-8033-64A5-492FA9A3290D}"/>
              </a:ext>
            </a:extLst>
          </p:cNvPr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79F27F1-8009-E67B-83C6-245B35D2E776}"/>
              </a:ext>
            </a:extLst>
          </p:cNvPr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8B7FB92-5E64-EDC1-5D93-5B3777DEB021}"/>
              </a:ext>
            </a:extLst>
          </p:cNvPr>
          <p:cNvSpPr/>
          <p:nvPr/>
        </p:nvSpPr>
        <p:spPr>
          <a:xfrm rot="4862442" flipH="1">
            <a:off x="15519167" y="-290030"/>
            <a:ext cx="3164990" cy="3232158"/>
          </a:xfrm>
          <a:custGeom>
            <a:avLst/>
            <a:gdLst/>
            <a:ahLst/>
            <a:cxnLst/>
            <a:rect l="l" t="t" r="r" b="b"/>
            <a:pathLst>
              <a:path w="3164990" h="3232158">
                <a:moveTo>
                  <a:pt x="0" y="0"/>
                </a:moveTo>
                <a:lnTo>
                  <a:pt x="3164989" y="0"/>
                </a:lnTo>
                <a:lnTo>
                  <a:pt x="3164989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17EA0-7530-17C7-1448-CF0B4FDE4F2A}"/>
              </a:ext>
            </a:extLst>
          </p:cNvPr>
          <p:cNvSpPr txBox="1"/>
          <p:nvPr/>
        </p:nvSpPr>
        <p:spPr>
          <a:xfrm>
            <a:off x="3878532" y="2486895"/>
            <a:ext cx="1297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Club Presidents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81CAF-647B-4FB0-9A0E-623B14E0D389}"/>
              </a:ext>
            </a:extLst>
          </p:cNvPr>
          <p:cNvSpPr txBox="1"/>
          <p:nvPr/>
        </p:nvSpPr>
        <p:spPr>
          <a:xfrm>
            <a:off x="3895465" y="3937917"/>
            <a:ext cx="11973601" cy="3596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 at all club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 the club at all county council meetings, planning sessions, and training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information back to your club.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Coordinate planning meetings for your club.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club reports by set deadlines.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2078633" y="1152514"/>
            <a:ext cx="5656917" cy="3281012"/>
          </a:xfrm>
          <a:custGeom>
            <a:avLst/>
            <a:gdLst/>
            <a:ahLst/>
            <a:cxnLst/>
            <a:rect l="l" t="t" r="r" b="b"/>
            <a:pathLst>
              <a:path w="5656917" h="3281012">
                <a:moveTo>
                  <a:pt x="0" y="0"/>
                </a:moveTo>
                <a:lnTo>
                  <a:pt x="5656917" y="0"/>
                </a:lnTo>
                <a:lnTo>
                  <a:pt x="5656917" y="3281012"/>
                </a:lnTo>
                <a:lnTo>
                  <a:pt x="0" y="328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5079859" y="6056210"/>
            <a:ext cx="3208141" cy="5068700"/>
          </a:xfrm>
          <a:custGeom>
            <a:avLst/>
            <a:gdLst/>
            <a:ahLst/>
            <a:cxnLst/>
            <a:rect l="l" t="t" r="r" b="b"/>
            <a:pathLst>
              <a:path w="3208141" h="5068700">
                <a:moveTo>
                  <a:pt x="0" y="0"/>
                </a:moveTo>
                <a:lnTo>
                  <a:pt x="3208141" y="0"/>
                </a:lnTo>
                <a:lnTo>
                  <a:pt x="3208141" y="5068701"/>
                </a:lnTo>
                <a:lnTo>
                  <a:pt x="0" y="506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>
            <a:off x="152400" y="6640687"/>
            <a:ext cx="2615329" cy="3899746"/>
          </a:xfrm>
          <a:custGeom>
            <a:avLst/>
            <a:gdLst/>
            <a:ahLst/>
            <a:cxnLst/>
            <a:rect l="l" t="t" r="r" b="b"/>
            <a:pathLst>
              <a:path w="2615329" h="3899746">
                <a:moveTo>
                  <a:pt x="0" y="0"/>
                </a:moveTo>
                <a:lnTo>
                  <a:pt x="2615329" y="0"/>
                </a:lnTo>
                <a:lnTo>
                  <a:pt x="2615329" y="3899747"/>
                </a:lnTo>
                <a:lnTo>
                  <a:pt x="0" y="3899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13274408" y="8590560"/>
            <a:ext cx="1732007" cy="2736483"/>
          </a:xfrm>
          <a:custGeom>
            <a:avLst/>
            <a:gdLst/>
            <a:ahLst/>
            <a:cxnLst/>
            <a:rect l="l" t="t" r="r" b="b"/>
            <a:pathLst>
              <a:path w="1732007" h="2736483">
                <a:moveTo>
                  <a:pt x="0" y="0"/>
                </a:moveTo>
                <a:lnTo>
                  <a:pt x="1732007" y="0"/>
                </a:lnTo>
                <a:lnTo>
                  <a:pt x="1732007" y="2736484"/>
                </a:lnTo>
                <a:lnTo>
                  <a:pt x="0" y="273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1DC2EF6-2936-464C-7A2B-2390A01578FD}"/>
              </a:ext>
            </a:extLst>
          </p:cNvPr>
          <p:cNvSpPr/>
          <p:nvPr/>
        </p:nvSpPr>
        <p:spPr>
          <a:xfrm>
            <a:off x="228600" y="366495"/>
            <a:ext cx="2147195" cy="3278161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AF52D9F7-BB18-188E-4C8A-5799354A88E8}"/>
              </a:ext>
            </a:extLst>
          </p:cNvPr>
          <p:cNvSpPr/>
          <p:nvPr/>
        </p:nvSpPr>
        <p:spPr>
          <a:xfrm>
            <a:off x="9391731" y="8014923"/>
            <a:ext cx="3845955" cy="2525510"/>
          </a:xfrm>
          <a:custGeom>
            <a:avLst/>
            <a:gdLst/>
            <a:ahLst/>
            <a:cxnLst/>
            <a:rect l="l" t="t" r="r" b="b"/>
            <a:pathLst>
              <a:path w="3845955" h="2525510">
                <a:moveTo>
                  <a:pt x="0" y="0"/>
                </a:moveTo>
                <a:lnTo>
                  <a:pt x="3845954" y="0"/>
                </a:lnTo>
                <a:lnTo>
                  <a:pt x="3845954" y="2525510"/>
                </a:lnTo>
                <a:lnTo>
                  <a:pt x="0" y="252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871A-7233-B743-F2DF-BE3F9FA4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414" y="18669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Area Vice Presidents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AA802-E9F6-E26D-DC31-5CF6AA487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962" y="3390900"/>
            <a:ext cx="8229600" cy="4624023"/>
          </a:xfrm>
        </p:spPr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 all area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aide to the president.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all duties of the president when the president is absent or unable to serve.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Implement, promote, and carry out KEHA educational programs.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and submit any required reports.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0921743" flipH="1">
            <a:off x="8393093" y="6387451"/>
            <a:ext cx="9217548" cy="4170940"/>
          </a:xfrm>
          <a:custGeom>
            <a:avLst/>
            <a:gdLst/>
            <a:ahLst/>
            <a:cxnLst/>
            <a:rect l="l" t="t" r="r" b="b"/>
            <a:pathLst>
              <a:path w="13756948" h="6225019">
                <a:moveTo>
                  <a:pt x="13756949" y="0"/>
                </a:moveTo>
                <a:lnTo>
                  <a:pt x="0" y="0"/>
                </a:lnTo>
                <a:lnTo>
                  <a:pt x="0" y="6225019"/>
                </a:lnTo>
                <a:lnTo>
                  <a:pt x="13756949" y="6225019"/>
                </a:lnTo>
                <a:lnTo>
                  <a:pt x="137569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flipH="1">
            <a:off x="-265544" y="7079067"/>
            <a:ext cx="2287044" cy="3186398"/>
          </a:xfrm>
          <a:custGeom>
            <a:avLst/>
            <a:gdLst/>
            <a:ahLst/>
            <a:cxnLst/>
            <a:rect l="l" t="t" r="r" b="b"/>
            <a:pathLst>
              <a:path w="2287044" h="3186398">
                <a:moveTo>
                  <a:pt x="0" y="0"/>
                </a:moveTo>
                <a:lnTo>
                  <a:pt x="2287044" y="0"/>
                </a:lnTo>
                <a:lnTo>
                  <a:pt x="2287044" y="3186398"/>
                </a:lnTo>
                <a:lnTo>
                  <a:pt x="0" y="318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2060479" y="8343900"/>
            <a:ext cx="1667625" cy="2634763"/>
          </a:xfrm>
          <a:custGeom>
            <a:avLst/>
            <a:gdLst/>
            <a:ahLst/>
            <a:cxnLst/>
            <a:rect l="l" t="t" r="r" b="b"/>
            <a:pathLst>
              <a:path w="1667625" h="2634763">
                <a:moveTo>
                  <a:pt x="0" y="0"/>
                </a:moveTo>
                <a:lnTo>
                  <a:pt x="1667625" y="0"/>
                </a:lnTo>
                <a:lnTo>
                  <a:pt x="1667625" y="2634763"/>
                </a:lnTo>
                <a:lnTo>
                  <a:pt x="0" y="263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FF836955-C21E-3535-2075-E053E962CACB}"/>
              </a:ext>
            </a:extLst>
          </p:cNvPr>
          <p:cNvSpPr/>
          <p:nvPr/>
        </p:nvSpPr>
        <p:spPr>
          <a:xfrm>
            <a:off x="13106400" y="190500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33F9A-6928-55E9-2D69-D896301D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70217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County Vice Presidents</a:t>
            </a:r>
            <a:endParaRPr lang="en-US" sz="5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30A1BB-044A-35A3-1AA9-B6727687B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3261517"/>
            <a:ext cx="8229600" cy="4525963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Aide and assist the county president.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 at meetings in the absence of the president.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Coordinate county membership drives and recognition programs.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 in communicating activities and programs to membership.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95339">
            <a:off x="-274060" y="109779"/>
            <a:ext cx="3949991" cy="2953931"/>
          </a:xfrm>
          <a:custGeom>
            <a:avLst/>
            <a:gdLst/>
            <a:ahLst/>
            <a:cxnLst/>
            <a:rect l="l" t="t" r="r" b="b"/>
            <a:pathLst>
              <a:path w="3949991" h="295393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flipH="1">
            <a:off x="13255237" y="1995734"/>
            <a:ext cx="3597078" cy="6616247"/>
          </a:xfrm>
          <a:custGeom>
            <a:avLst/>
            <a:gdLst/>
            <a:ahLst/>
            <a:cxnLst/>
            <a:rect l="l" t="t" r="r" b="b"/>
            <a:pathLst>
              <a:path w="3597078" h="6616247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-195339" flipH="1">
            <a:off x="11178340" y="89331"/>
            <a:ext cx="3214264" cy="2403730"/>
          </a:xfrm>
          <a:custGeom>
            <a:avLst/>
            <a:gdLst/>
            <a:ahLst/>
            <a:cxnLst/>
            <a:rect l="l" t="t" r="r" b="b"/>
            <a:pathLst>
              <a:path w="3214264" h="2403730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976A03F-DC6C-09BB-EDFE-0B0876B0EAD7}"/>
              </a:ext>
            </a:extLst>
          </p:cNvPr>
          <p:cNvSpPr/>
          <p:nvPr/>
        </p:nvSpPr>
        <p:spPr>
          <a:xfrm>
            <a:off x="-72436" y="5829300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90"/>
                </a:lnTo>
                <a:lnTo>
                  <a:pt x="0" y="4898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96B63D6B-FBED-0E24-198F-ED71BFCF60A8}"/>
              </a:ext>
            </a:extLst>
          </p:cNvPr>
          <p:cNvSpPr/>
          <p:nvPr/>
        </p:nvSpPr>
        <p:spPr>
          <a:xfrm rot="17104195">
            <a:off x="2651976" y="9181265"/>
            <a:ext cx="925841" cy="1045611"/>
          </a:xfrm>
          <a:custGeom>
            <a:avLst/>
            <a:gdLst/>
            <a:ahLst/>
            <a:cxnLst/>
            <a:rect l="l" t="t" r="r" b="b"/>
            <a:pathLst>
              <a:path w="1654907" h="1868991">
                <a:moveTo>
                  <a:pt x="0" y="0"/>
                </a:moveTo>
                <a:lnTo>
                  <a:pt x="1654907" y="0"/>
                </a:lnTo>
                <a:lnTo>
                  <a:pt x="1654907" y="1868992"/>
                </a:lnTo>
                <a:lnTo>
                  <a:pt x="0" y="1868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21A2A-0433-EF3D-A362-D5ABC596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6200" y="258239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Club Vice Presidents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ED347-BC30-2DA4-3DD5-082D45EF1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6200" y="4229100"/>
            <a:ext cx="8458200" cy="5029200"/>
          </a:xfrm>
        </p:spPr>
        <p:txBody>
          <a:bodyPr>
            <a:normAutofit fontScale="40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the club president and other officers.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Carry out the duties of the president in their absence or as requested.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 your club’s programs and activities.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chair of the club membership activities.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the club membership report as requested.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0529" y="-2161370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18388" y="23722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-533400" y="4874698"/>
            <a:ext cx="3777050" cy="5632001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880282" y="1899009"/>
            <a:ext cx="3746990" cy="4294544"/>
          </a:xfrm>
          <a:custGeom>
            <a:avLst/>
            <a:gdLst/>
            <a:ahLst/>
            <a:cxnLst/>
            <a:rect l="l" t="t" r="r" b="b"/>
            <a:pathLst>
              <a:path w="7180326" h="8229600">
                <a:moveTo>
                  <a:pt x="0" y="0"/>
                </a:moveTo>
                <a:lnTo>
                  <a:pt x="7180326" y="0"/>
                </a:lnTo>
                <a:lnTo>
                  <a:pt x="7180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3200400" y="8171247"/>
            <a:ext cx="1888525" cy="2816000"/>
          </a:xfrm>
          <a:custGeom>
            <a:avLst/>
            <a:gdLst/>
            <a:ahLst/>
            <a:cxnLst/>
            <a:rect l="l" t="t" r="r" b="b"/>
            <a:pathLst>
              <a:path w="1888525" h="2816000">
                <a:moveTo>
                  <a:pt x="0" y="0"/>
                </a:moveTo>
                <a:lnTo>
                  <a:pt x="1888525" y="0"/>
                </a:lnTo>
                <a:lnTo>
                  <a:pt x="1888525" y="2816001"/>
                </a:lnTo>
                <a:lnTo>
                  <a:pt x="0" y="2816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10306072" y="7864185"/>
            <a:ext cx="3714257" cy="4147094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5CE561-CCF3-8B7C-0304-43703FDCB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0" y="18669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Area Secretaries</a:t>
            </a:r>
            <a:endParaRPr lang="en-US" sz="5400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B1CDD566-21C2-9C2F-12F5-61E660E86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600" y="3405659"/>
            <a:ext cx="10972800" cy="4823014"/>
          </a:xfrm>
        </p:spPr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as a member of the area executive committee.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 roll call at all area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and preserve accurate minutes and records of all area council and business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 and send correspondence as needed and requested.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guidelines for retaining minutes and correspondence.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1201</Words>
  <Application>Microsoft Office PowerPoint</Application>
  <PresentationFormat>Custom</PresentationFormat>
  <Paragraphs>152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Open Sans</vt:lpstr>
      <vt:lpstr>Arial</vt:lpstr>
      <vt:lpstr>Cocomat Pro Heavy</vt:lpstr>
      <vt:lpstr>Calibri</vt:lpstr>
      <vt:lpstr>Agency FB</vt:lpstr>
      <vt:lpstr>Aptos</vt:lpstr>
      <vt:lpstr>Office Theme</vt:lpstr>
      <vt:lpstr>PowerPoint Presentation</vt:lpstr>
      <vt:lpstr>PowerPoint Presentation</vt:lpstr>
      <vt:lpstr>Area Presidents</vt:lpstr>
      <vt:lpstr>PowerPoint Presentation</vt:lpstr>
      <vt:lpstr>PowerPoint Presentation</vt:lpstr>
      <vt:lpstr>Area Vice Presidents</vt:lpstr>
      <vt:lpstr>County Vice Presidents</vt:lpstr>
      <vt:lpstr>Club Vice Presidents</vt:lpstr>
      <vt:lpstr>Area Secretaries</vt:lpstr>
      <vt:lpstr>County Secretaries</vt:lpstr>
      <vt:lpstr>Club Secretaries</vt:lpstr>
      <vt:lpstr>Secretaries Learn More!</vt:lpstr>
      <vt:lpstr>Area Treasurers</vt:lpstr>
      <vt:lpstr>County Treasurers</vt:lpstr>
      <vt:lpstr>Dues Remittance Form</vt:lpstr>
      <vt:lpstr>Club Treasurers</vt:lpstr>
      <vt:lpstr>Treasurers Learn More!</vt:lpstr>
      <vt:lpstr>Area Educational Chairs</vt:lpstr>
      <vt:lpstr>County Educational Chairs</vt:lpstr>
      <vt:lpstr>Club Educational Chairs</vt:lpstr>
      <vt:lpstr>Members</vt:lpstr>
      <vt:lpstr>Remember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 Ocean</dc:title>
  <dc:creator>May, Kelly J.</dc:creator>
  <cp:lastModifiedBy>Fitzpatrick, Brian J.</cp:lastModifiedBy>
  <cp:revision>84</cp:revision>
  <dcterms:created xsi:type="dcterms:W3CDTF">2006-08-16T00:00:00Z</dcterms:created>
  <dcterms:modified xsi:type="dcterms:W3CDTF">2025-07-07T11:58:01Z</dcterms:modified>
  <dc:identifier>DAGjgObJuus</dc:identifier>
</cp:coreProperties>
</file>